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276" r:id="rId19"/>
    <p:sldId id="303" r:id="rId20"/>
    <p:sldId id="335" r:id="rId21"/>
    <p:sldId id="293" r:id="rId22"/>
    <p:sldId id="336" r:id="rId23"/>
    <p:sldId id="337" r:id="rId24"/>
    <p:sldId id="284" r:id="rId25"/>
    <p:sldId id="269" r:id="rId26"/>
    <p:sldId id="338" r:id="rId27"/>
    <p:sldId id="304" r:id="rId28"/>
    <p:sldId id="339"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42" r:id="rId48"/>
    <p:sldId id="343" r:id="rId49"/>
    <p:sldId id="321" r:id="rId50"/>
    <p:sldId id="322" r:id="rId51"/>
    <p:sldId id="344" r:id="rId52"/>
    <p:sldId id="345" r:id="rId53"/>
    <p:sldId id="288" r:id="rId54"/>
    <p:sldId id="289" r:id="rId55"/>
    <p:sldId id="320" r:id="rId56"/>
    <p:sldId id="274" r:id="rId57"/>
    <p:sldId id="346" r:id="rId58"/>
    <p:sldId id="275"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45"/>
    <p:restoredTop sz="85165"/>
  </p:normalViewPr>
  <p:slideViewPr>
    <p:cSldViewPr snapToGrid="0" snapToObjects="1">
      <p:cViewPr varScale="1">
        <p:scale>
          <a:sx n="34" d="100"/>
          <a:sy n="34" d="100"/>
        </p:scale>
        <p:origin x="208" y="14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3.%20Space-X%20Data%20Wrangling%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5.%20Space-X%20EDA%20DataViz%20Using%20Pandas%20and%20Matplotlib%20-%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mrjmhb/SpaceX-Falcon-9-Success-Landing-Prediction/blob/main/4.%20Space-X%20EDA%20Using%20SQL.ipynb"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6.Space-X%20Launch%20Sites%20Locations%20Analysis%20with%20Folium-Interactive%20Visual%20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7.%20Build%20an%20Interactive%20Dashboard%20with%20Ploty%20Dash%20-%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github.com/mrjmhb/SpaceX-Falcon-9-Success-Landing-Prediction/blob/main/5.%20Space-X%20EDA%20DataViz%20Using%20Pandas%20and%20Matplotlib%20-%20SpaceX.ipynb" TargetMode="External"/><Relationship Id="rId3" Type="http://schemas.openxmlformats.org/officeDocument/2006/relationships/image" Target="../media/image3.png"/><Relationship Id="rId7" Type="http://schemas.openxmlformats.org/officeDocument/2006/relationships/hyperlink" Target="https://github.com/mrjmhb/SpaceX-Falcon-9-Success-Landing-Prediction/blob/main/4.%20Space-X%20EDA%20Using%20SQL.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github.com/mrjmhb/SpaceX-Falcon-9-Success-Landing-Prediction/blob/main/3.%20Space-X%20Data%20Wrangling%20spacex.ipynb" TargetMode="External"/><Relationship Id="rId11" Type="http://schemas.openxmlformats.org/officeDocument/2006/relationships/hyperlink" Target="https://github.com/mrjmhb/SpaceX-Falcon-9-Success-Landing-Prediction/blob/main/8.%20SpaceX%20Machine%20Learning%20Prediction.ipynb" TargetMode="External"/><Relationship Id="rId5" Type="http://schemas.openxmlformats.org/officeDocument/2006/relationships/hyperlink" Target="https://github.com/mrjmhb/SpaceX-Falcon-9-Success-Landing-Prediction/blob/main/2.%20Space-X%20Web%20scraping%20Falcon%209%20and%20Falcon%20Heavy%20Launches%20Records%20from%20Wikipedia.ipynb" TargetMode="External"/><Relationship Id="rId10" Type="http://schemas.openxmlformats.org/officeDocument/2006/relationships/hyperlink" Target="https://github.com/mrjmhb/SpaceX-Falcon-9-Success-Landing-Prediction/blob/main/7.%20Build%20an%20Interactive%20Dashboard%20with%20Ploty%20Dash%20-%20spacex_dash_app.py" TargetMode="External"/><Relationship Id="rId4" Type="http://schemas.openxmlformats.org/officeDocument/2006/relationships/hyperlink" Target="https://github.com/mrjmhb/SpaceX-Falcon-9-Success-Landing-Prediction/blob/main/1.%20Space-X%20Data%20Collection%20API.ipynb" TargetMode="External"/><Relationship Id="rId9" Type="http://schemas.openxmlformats.org/officeDocument/2006/relationships/hyperlink" Target="https://github.com/mrjmhb/SpaceX-Falcon-9-Success-Landing-Prediction/blob/main/6.Space-X%20Launch%20Sites%20Locations%20Analysis%20with%20Folium-Interactive%20Visual%20Analytics.ipynb"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1.%20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2.%20Space-X%20Web%20scraping%20Falcon%209%20and%20Falcon%20Heavy%20Launches%20Records%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Meraj</a:t>
            </a:r>
            <a:r>
              <a:rPr lang="en-US" dirty="0">
                <a:solidFill>
                  <a:schemeClr val="bg2"/>
                </a:solidFill>
                <a:latin typeface="Abadi"/>
                <a:ea typeface="SF Pro" pitchFamily="2" charset="0"/>
                <a:cs typeface="SF Pro" pitchFamily="2" charset="0"/>
              </a:rPr>
              <a:t> Mohebi</a:t>
            </a:r>
          </a:p>
          <a:p>
            <a:r>
              <a:rPr lang="en-US" dirty="0">
                <a:solidFill>
                  <a:schemeClr val="bg2"/>
                </a:solidFill>
                <a:latin typeface="Abadi" panose="020B0604020104020204" pitchFamily="34" charset="0"/>
                <a:ea typeface="SF Pro" pitchFamily="2" charset="0"/>
                <a:cs typeface="SF Pro" pitchFamily="2" charset="0"/>
              </a:rPr>
              <a:t>January 7,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81000" y="1357312"/>
            <a:ext cx="5646811" cy="3862388"/>
          </a:xfrm>
          <a:prstGeom prst="rect">
            <a:avLst/>
          </a:prstGeom>
        </p:spPr>
        <p:txBody>
          <a:bodyPr/>
          <a:lstStyle/>
          <a:p>
            <a:r>
              <a:rPr lang="en-US" sz="1600" dirty="0">
                <a:effectLst/>
                <a:latin typeface="Arial Unicode MS" panose="020B0604020202020204" pitchFamily="34" charset="-128"/>
                <a:ea typeface="Arial Unicode MS" panose="020B0604020202020204" pitchFamily="34" charset="-128"/>
              </a:rPr>
              <a:t>After obtaining and creating a Pandas DF from the collected data, data was filtered using the Booster Version column to only keep the Falcon 9 launches, then dealt with the missing data values in the Landing Pad and Payload Mass columns. For the Payload Mass, missing data values were replaced using mean value of column. </a:t>
            </a:r>
          </a:p>
          <a:p>
            <a:r>
              <a:rPr lang="en-US" sz="1600" dirty="0">
                <a:effectLst/>
                <a:latin typeface="Arial Unicode MS" panose="020B0604020202020204" pitchFamily="34" charset="-128"/>
                <a:ea typeface="Arial Unicode MS" panose="020B0604020202020204" pitchFamily="34" charset="-128"/>
              </a:rPr>
              <a:t>Also performed some Exploratory Data Analysis (EDA) to find some patterns in the data and determine what would be the label for training supervised models</a:t>
            </a:r>
          </a:p>
          <a:p>
            <a:r>
              <a:rPr lang="en-US" sz="1600" dirty="0">
                <a:effectLst/>
                <a:latin typeface="Arial Unicode MS" panose="020B0604020202020204" pitchFamily="34" charset="-128"/>
                <a:ea typeface="Arial Unicode MS" panose="020B0604020202020204" pitchFamily="34" charset="-128"/>
                <a:hlinkClick r:id="rId3"/>
              </a:rPr>
              <a:t>Here</a:t>
            </a:r>
            <a:r>
              <a:rPr lang="en-US" sz="1600" dirty="0">
                <a:effectLst/>
                <a:latin typeface="Arial Unicode MS" panose="020B0604020202020204" pitchFamily="34" charset="-128"/>
                <a:ea typeface="Arial Unicode MS" panose="020B0604020202020204" pitchFamily="34" charset="-128"/>
              </a:rPr>
              <a:t> is the GitHub URL of the completed data wrangling related notebooks.</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DC1B3233-D03C-4FCC-EC08-209AE5A6C0B9}"/>
              </a:ext>
            </a:extLst>
          </p:cNvPr>
          <p:cNvPicPr>
            <a:picLocks noChangeAspect="1"/>
          </p:cNvPicPr>
          <p:nvPr/>
        </p:nvPicPr>
        <p:blipFill>
          <a:blip r:embed="rId4"/>
          <a:stretch>
            <a:fillRect/>
          </a:stretch>
        </p:blipFill>
        <p:spPr>
          <a:xfrm>
            <a:off x="6096000" y="1381846"/>
            <a:ext cx="5074785" cy="4643727"/>
          </a:xfrm>
          <a:prstGeom prst="rect">
            <a:avLst/>
          </a:prstGeom>
        </p:spPr>
      </p:pic>
      <p:pic>
        <p:nvPicPr>
          <p:cNvPr id="3" name="Picture 2">
            <a:extLst>
              <a:ext uri="{FF2B5EF4-FFF2-40B4-BE49-F238E27FC236}">
                <a16:creationId xmlns:a16="http://schemas.microsoft.com/office/drawing/2014/main" id="{148BDF8F-F027-4A47-DFF0-2AA938A907FE}"/>
              </a:ext>
            </a:extLst>
          </p:cNvPr>
          <p:cNvPicPr>
            <a:picLocks noChangeAspect="1"/>
          </p:cNvPicPr>
          <p:nvPr/>
        </p:nvPicPr>
        <p:blipFill>
          <a:blip r:embed="rId5"/>
          <a:stretch>
            <a:fillRect/>
          </a:stretch>
        </p:blipFill>
        <p:spPr>
          <a:xfrm>
            <a:off x="610807" y="4080255"/>
            <a:ext cx="4808085" cy="267773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0873"/>
            <a:ext cx="9745588" cy="4736090"/>
          </a:xfrm>
          <a:prstGeom prst="rect">
            <a:avLst/>
          </a:prstGeom>
        </p:spPr>
        <p:txBody>
          <a:bodyPr lIns="91440" tIns="45720" rIns="91440" bIns="45720" anchor="t"/>
          <a:lstStyle/>
          <a:p>
            <a:r>
              <a:rPr lang="en-US" sz="1600" dirty="0">
                <a:effectLst/>
                <a:latin typeface="Arial Unicode MS" panose="020B0604020202020204" pitchFamily="34" charset="-128"/>
                <a:ea typeface="Arial Unicode MS" panose="020B0604020202020204" pitchFamily="34" charset="-128"/>
              </a:rPr>
              <a:t>Performed data Analysis and Feature Engineering using Pandas and </a:t>
            </a:r>
            <a:r>
              <a:rPr lang="en-US" sz="1600" dirty="0" err="1">
                <a:effectLst/>
                <a:latin typeface="Arial Unicode MS" panose="020B0604020202020204" pitchFamily="34" charset="-128"/>
                <a:ea typeface="Arial Unicode MS" panose="020B0604020202020204" pitchFamily="34" charset="-128"/>
              </a:rPr>
              <a:t>Matplotlib.i.e</a:t>
            </a:r>
            <a:r>
              <a:rPr lang="en-US" sz="1600" dirty="0">
                <a:effectLst/>
                <a:latin typeface="Arial Unicode MS" panose="020B0604020202020204" pitchFamily="34" charset="-128"/>
                <a:ea typeface="Arial Unicode MS" panose="020B0604020202020204" pitchFamily="34" charset="-128"/>
              </a:rPr>
              <a:t>.</a:t>
            </a:r>
          </a:p>
          <a:p>
            <a:pPr lvl="1"/>
            <a:r>
              <a:rPr lang="en-US" sz="1200" dirty="0">
                <a:effectLst/>
                <a:latin typeface="Arial Unicode MS" panose="020B0604020202020204" pitchFamily="34" charset="-128"/>
                <a:ea typeface="Arial Unicode MS" panose="020B0604020202020204" pitchFamily="34" charset="-128"/>
              </a:rPr>
              <a:t>Exploratory Data Analysis</a:t>
            </a:r>
          </a:p>
          <a:p>
            <a:pPr lvl="1"/>
            <a:r>
              <a:rPr lang="en-US" sz="1200" dirty="0">
                <a:effectLst/>
                <a:latin typeface="Arial" panose="020B0604020202020204" pitchFamily="34" charset="0"/>
              </a:rPr>
              <a:t>Preparing Data Feature Engineering</a:t>
            </a:r>
          </a:p>
          <a:p>
            <a:r>
              <a:rPr lang="en-US" sz="1600" dirty="0">
                <a:effectLst/>
                <a:latin typeface="Arial Unicode MS" panose="020B0604020202020204" pitchFamily="34" charset="-128"/>
                <a:ea typeface="Arial Unicode MS" panose="020B0604020202020204" pitchFamily="34" charset="-128"/>
              </a:rPr>
              <a:t>Used scatter plots to Visualize the relationship between Flight Number and Launch Site, Payload and Launch Site, Flight Number and Orbit type, Payload and Orbit type.</a:t>
            </a:r>
          </a:p>
          <a:p>
            <a:r>
              <a:rPr lang="en-US" sz="1600" dirty="0">
                <a:effectLst/>
                <a:latin typeface="Arial Unicode MS" panose="020B0604020202020204" pitchFamily="34" charset="-128"/>
                <a:ea typeface="Arial Unicode MS" panose="020B0604020202020204" pitchFamily="34" charset="-128"/>
              </a:rPr>
              <a:t>Used Bar chart to Visualize the relationship between success rate of each orbit type</a:t>
            </a:r>
          </a:p>
          <a:p>
            <a:r>
              <a:rPr lang="en-US" sz="1600" dirty="0">
                <a:effectLst/>
                <a:latin typeface="Arial Unicode MS" panose="020B0604020202020204" pitchFamily="34" charset="-128"/>
                <a:ea typeface="Arial Unicode MS" panose="020B0604020202020204" pitchFamily="34" charset="-128"/>
              </a:rPr>
              <a:t>Line plot to Visualize the launch success yearly trend.</a:t>
            </a:r>
          </a:p>
          <a:p>
            <a:r>
              <a:rPr lang="en-US" sz="1600" dirty="0">
                <a:effectLst/>
                <a:latin typeface="Arial Unicode MS" panose="020B0604020202020204" pitchFamily="34" charset="-128"/>
                <a:ea typeface="Arial Unicode MS" panose="020B0604020202020204" pitchFamily="34" charset="-128"/>
                <a:hlinkClick r:id="rId3"/>
              </a:rPr>
              <a:t>Here</a:t>
            </a:r>
            <a:r>
              <a:rPr lang="en-US" sz="1600" dirty="0">
                <a:effectLst/>
                <a:latin typeface="Arial Unicode MS" panose="020B0604020202020204" pitchFamily="34" charset="-128"/>
                <a:ea typeface="Arial Unicode MS" panose="020B0604020202020204" pitchFamily="34" charset="-128"/>
              </a:rPr>
              <a:t> is the GitHub URL of your completed EDA with data visualization notebook.</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0A30C0EA-6482-4EAA-F483-27A3359198E9}"/>
              </a:ext>
            </a:extLst>
          </p:cNvPr>
          <p:cNvPicPr>
            <a:picLocks noChangeAspect="1"/>
          </p:cNvPicPr>
          <p:nvPr/>
        </p:nvPicPr>
        <p:blipFill>
          <a:blip r:embed="rId4"/>
          <a:stretch>
            <a:fillRect/>
          </a:stretch>
        </p:blipFill>
        <p:spPr>
          <a:xfrm>
            <a:off x="877612" y="3789631"/>
            <a:ext cx="4682294" cy="2920002"/>
          </a:xfrm>
          <a:prstGeom prst="rect">
            <a:avLst/>
          </a:prstGeom>
        </p:spPr>
      </p:pic>
      <p:pic>
        <p:nvPicPr>
          <p:cNvPr id="6" name="Picture 5">
            <a:extLst>
              <a:ext uri="{FF2B5EF4-FFF2-40B4-BE49-F238E27FC236}">
                <a16:creationId xmlns:a16="http://schemas.microsoft.com/office/drawing/2014/main" id="{789D4CF2-A0BB-A2D0-6C89-C6245DE308B3}"/>
              </a:ext>
            </a:extLst>
          </p:cNvPr>
          <p:cNvPicPr>
            <a:picLocks noChangeAspect="1"/>
          </p:cNvPicPr>
          <p:nvPr/>
        </p:nvPicPr>
        <p:blipFill>
          <a:blip r:embed="rId5"/>
          <a:stretch>
            <a:fillRect/>
          </a:stretch>
        </p:blipFill>
        <p:spPr>
          <a:xfrm>
            <a:off x="6046418" y="3855670"/>
            <a:ext cx="4545382" cy="285013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A83CCD-205E-F761-219A-0C832228703D}"/>
              </a:ext>
            </a:extLst>
          </p:cNvPr>
          <p:cNvPicPr>
            <a:picLocks noChangeAspect="1"/>
          </p:cNvPicPr>
          <p:nvPr/>
        </p:nvPicPr>
        <p:blipFill>
          <a:blip r:embed="rId2"/>
          <a:stretch>
            <a:fillRect/>
          </a:stretch>
        </p:blipFill>
        <p:spPr>
          <a:xfrm>
            <a:off x="371340" y="1729678"/>
            <a:ext cx="5485022" cy="3972607"/>
          </a:xfrm>
          <a:prstGeom prst="rect">
            <a:avLst/>
          </a:prstGeom>
        </p:spPr>
      </p:pic>
      <p:pic>
        <p:nvPicPr>
          <p:cNvPr id="7" name="Picture 6">
            <a:extLst>
              <a:ext uri="{FF2B5EF4-FFF2-40B4-BE49-F238E27FC236}">
                <a16:creationId xmlns:a16="http://schemas.microsoft.com/office/drawing/2014/main" id="{F3AF1EC1-313E-20EC-118B-D46E1A2AA8B0}"/>
              </a:ext>
            </a:extLst>
          </p:cNvPr>
          <p:cNvPicPr>
            <a:picLocks noChangeAspect="1"/>
          </p:cNvPicPr>
          <p:nvPr/>
        </p:nvPicPr>
        <p:blipFill>
          <a:blip r:embed="rId3"/>
          <a:stretch>
            <a:fillRect/>
          </a:stretch>
        </p:blipFill>
        <p:spPr>
          <a:xfrm>
            <a:off x="5856361" y="1780700"/>
            <a:ext cx="6130620" cy="3724750"/>
          </a:xfrm>
          <a:prstGeom prst="rect">
            <a:avLst/>
          </a:prstGeom>
        </p:spPr>
      </p:pic>
      <p:sp>
        <p:nvSpPr>
          <p:cNvPr id="2" name="Title 1">
            <a:extLst>
              <a:ext uri="{FF2B5EF4-FFF2-40B4-BE49-F238E27FC236}">
                <a16:creationId xmlns:a16="http://schemas.microsoft.com/office/drawing/2014/main" id="{E7A39100-7808-D66D-3BF3-B611FD19E40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(continued)</a:t>
            </a:r>
          </a:p>
        </p:txBody>
      </p:sp>
    </p:spTree>
    <p:extLst>
      <p:ext uri="{BB962C8B-B14F-4D97-AF65-F5344CB8AC3E}">
        <p14:creationId xmlns:p14="http://schemas.microsoft.com/office/powerpoint/2010/main" val="3980600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8588" y="1290918"/>
            <a:ext cx="11582400" cy="4866995"/>
          </a:xfrm>
          <a:prstGeom prst="rect">
            <a:avLst/>
          </a:prstGeom>
        </p:spPr>
        <p:txBody>
          <a:bodyPr lIns="91440" tIns="45720" rIns="91440" bIns="45720" anchor="t"/>
          <a:lstStyle/>
          <a:p>
            <a:r>
              <a:rPr lang="en-US" sz="2400" dirty="0">
                <a:effectLst/>
                <a:latin typeface="Arial Unicode MS" panose="020B0604020202020204" pitchFamily="34" charset="-128"/>
                <a:ea typeface="Arial Unicode MS" panose="020B0604020202020204" pitchFamily="34" charset="-128"/>
              </a:rPr>
              <a:t>The following SQL queries were performed for EDA</a:t>
            </a:r>
          </a:p>
          <a:p>
            <a:pPr lvl="1"/>
            <a:r>
              <a:rPr lang="en-US" dirty="0">
                <a:effectLst/>
                <a:latin typeface="Arial" panose="020B0604020202020204" pitchFamily="34" charset="0"/>
              </a:rPr>
              <a:t>Display the names of the unique launch sites in the space mission</a:t>
            </a:r>
          </a:p>
          <a:p>
            <a:pPr lvl="1"/>
            <a:endParaRPr lang="en-US" dirty="0">
              <a:effectLst/>
              <a:latin typeface="Arial" panose="020B0604020202020204" pitchFamily="34" charset="0"/>
            </a:endParaRPr>
          </a:p>
          <a:p>
            <a:pPr lvl="1"/>
            <a:endParaRPr lang="en-US" dirty="0">
              <a:effectLst/>
              <a:latin typeface="Arial Unicode MS" panose="020B0604020202020204" pitchFamily="34" charset="-128"/>
              <a:ea typeface="Arial Unicode MS" panose="020B0604020202020204" pitchFamily="34" charset="-128"/>
            </a:endParaRPr>
          </a:p>
          <a:p>
            <a:pPr lvl="1"/>
            <a:r>
              <a:rPr lang="en-US" dirty="0">
                <a:effectLst/>
                <a:latin typeface="Arial Unicode MS" panose="020B0604020202020204" pitchFamily="34" charset="-128"/>
                <a:ea typeface="Arial Unicode MS" panose="020B0604020202020204" pitchFamily="34" charset="-128"/>
              </a:rPr>
              <a:t>Display 5 records where launch sites begin with the string 'CCA‘</a:t>
            </a:r>
          </a:p>
          <a:p>
            <a:pPr lvl="1"/>
            <a:endParaRPr lang="en-US" dirty="0">
              <a:effectLst/>
              <a:latin typeface="Arial Unicode MS" panose="020B0604020202020204" pitchFamily="34" charset="-128"/>
              <a:ea typeface="Arial Unicode MS" panose="020B0604020202020204" pitchFamily="34" charset="-128"/>
            </a:endParaRPr>
          </a:p>
          <a:p>
            <a:pPr lvl="1"/>
            <a:endParaRPr lang="en-US" dirty="0">
              <a:effectLst/>
              <a:latin typeface="Arial" panose="020B0604020202020204" pitchFamily="34" charset="0"/>
            </a:endParaRPr>
          </a:p>
          <a:p>
            <a:pPr lvl="1"/>
            <a:r>
              <a:rPr lang="en-US" dirty="0">
                <a:effectLst/>
                <a:latin typeface="Arial" panose="020B0604020202020204" pitchFamily="34" charset="0"/>
              </a:rPr>
              <a:t>Display the total payload mass carried by boosters launched by NASA (CRS)</a:t>
            </a:r>
          </a:p>
          <a:p>
            <a:pPr marL="457200" lvl="1" indent="0">
              <a:buNone/>
            </a:pPr>
            <a:endParaRPr lang="en-US" dirty="0">
              <a:effectLst/>
              <a:latin typeface="Arial" panose="020B0604020202020204" pitchFamily="34" charset="0"/>
            </a:endParaRPr>
          </a:p>
          <a:p>
            <a:pPr lvl="1"/>
            <a:endParaRPr lang="en-US" dirty="0">
              <a:effectLst/>
              <a:latin typeface="Arial" panose="020B0604020202020204" pitchFamily="34" charset="0"/>
            </a:endParaRPr>
          </a:p>
          <a:p>
            <a:pPr lvl="1"/>
            <a:r>
              <a:rPr lang="en-US" dirty="0">
                <a:effectLst/>
                <a:latin typeface="Arial" panose="020B0604020202020204" pitchFamily="34" charset="0"/>
              </a:rPr>
              <a:t>Display average payload mass carried by booster version F9 v1.1</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a:extLst>
              <a:ext uri="{FF2B5EF4-FFF2-40B4-BE49-F238E27FC236}">
                <a16:creationId xmlns:a16="http://schemas.microsoft.com/office/drawing/2014/main" id="{749B71E5-C4DE-9E05-4E6A-FF6DA8FD9468}"/>
              </a:ext>
            </a:extLst>
          </p:cNvPr>
          <p:cNvPicPr>
            <a:picLocks noChangeAspect="1"/>
          </p:cNvPicPr>
          <p:nvPr/>
        </p:nvPicPr>
        <p:blipFill>
          <a:blip r:embed="rId3"/>
          <a:stretch>
            <a:fillRect/>
          </a:stretch>
        </p:blipFill>
        <p:spPr>
          <a:xfrm>
            <a:off x="963290" y="2165203"/>
            <a:ext cx="7751482" cy="588282"/>
          </a:xfrm>
          <a:prstGeom prst="rect">
            <a:avLst/>
          </a:prstGeom>
        </p:spPr>
      </p:pic>
      <p:pic>
        <p:nvPicPr>
          <p:cNvPr id="6" name="Picture 5">
            <a:extLst>
              <a:ext uri="{FF2B5EF4-FFF2-40B4-BE49-F238E27FC236}">
                <a16:creationId xmlns:a16="http://schemas.microsoft.com/office/drawing/2014/main" id="{27CB6006-F1E2-C3C8-539A-5894EF1D6231}"/>
              </a:ext>
            </a:extLst>
          </p:cNvPr>
          <p:cNvPicPr>
            <a:picLocks noChangeAspect="1"/>
          </p:cNvPicPr>
          <p:nvPr/>
        </p:nvPicPr>
        <p:blipFill>
          <a:blip r:embed="rId4"/>
          <a:stretch>
            <a:fillRect/>
          </a:stretch>
        </p:blipFill>
        <p:spPr>
          <a:xfrm>
            <a:off x="909173" y="3377692"/>
            <a:ext cx="9177199" cy="588282"/>
          </a:xfrm>
          <a:prstGeom prst="rect">
            <a:avLst/>
          </a:prstGeom>
        </p:spPr>
      </p:pic>
      <p:pic>
        <p:nvPicPr>
          <p:cNvPr id="7" name="Picture 6">
            <a:extLst>
              <a:ext uri="{FF2B5EF4-FFF2-40B4-BE49-F238E27FC236}">
                <a16:creationId xmlns:a16="http://schemas.microsoft.com/office/drawing/2014/main" id="{50B950E5-71A0-7677-4464-C6E446E5FCBA}"/>
              </a:ext>
            </a:extLst>
          </p:cNvPr>
          <p:cNvPicPr>
            <a:picLocks noChangeAspect="1"/>
          </p:cNvPicPr>
          <p:nvPr/>
        </p:nvPicPr>
        <p:blipFill>
          <a:blip r:embed="rId5"/>
          <a:stretch>
            <a:fillRect/>
          </a:stretch>
        </p:blipFill>
        <p:spPr>
          <a:xfrm>
            <a:off x="922478" y="4626107"/>
            <a:ext cx="11018510" cy="445192"/>
          </a:xfrm>
          <a:prstGeom prst="rect">
            <a:avLst/>
          </a:prstGeom>
        </p:spPr>
      </p:pic>
      <p:pic>
        <p:nvPicPr>
          <p:cNvPr id="8" name="Picture 7">
            <a:extLst>
              <a:ext uri="{FF2B5EF4-FFF2-40B4-BE49-F238E27FC236}">
                <a16:creationId xmlns:a16="http://schemas.microsoft.com/office/drawing/2014/main" id="{F9CD86D6-1DF2-3BF6-3249-9368C74F9959}"/>
              </a:ext>
            </a:extLst>
          </p:cNvPr>
          <p:cNvPicPr>
            <a:picLocks noChangeAspect="1"/>
          </p:cNvPicPr>
          <p:nvPr/>
        </p:nvPicPr>
        <p:blipFill>
          <a:blip r:embed="rId6"/>
          <a:stretch>
            <a:fillRect/>
          </a:stretch>
        </p:blipFill>
        <p:spPr>
          <a:xfrm>
            <a:off x="943955" y="5766784"/>
            <a:ext cx="11018510" cy="338287"/>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EC0D0D-F1CC-C1AF-20F3-114F17396399}"/>
              </a:ext>
            </a:extLst>
          </p:cNvPr>
          <p:cNvSpPr txBox="1"/>
          <p:nvPr/>
        </p:nvSpPr>
        <p:spPr>
          <a:xfrm>
            <a:off x="360217" y="1195105"/>
            <a:ext cx="11208327" cy="4801314"/>
          </a:xfrm>
          <a:prstGeom prst="rect">
            <a:avLst/>
          </a:prstGeom>
          <a:noFill/>
        </p:spPr>
        <p:txBody>
          <a:bodyPr wrap="square">
            <a:spAutoFit/>
          </a:bodyPr>
          <a:lstStyle/>
          <a:p>
            <a:r>
              <a:rPr lang="en-US" sz="2400" dirty="0">
                <a:effectLst/>
                <a:latin typeface="Arial" panose="020B0604020202020204" pitchFamily="34" charset="0"/>
                <a:ea typeface="Arial Unicode MS" panose="020B0604020202020204" pitchFamily="34" charset="-128"/>
              </a:rPr>
              <a:t>•</a:t>
            </a:r>
            <a:r>
              <a:rPr lang="en-US" sz="2400" dirty="0">
                <a:effectLst/>
                <a:latin typeface="Arial Unicode MS" panose="020B0604020202020204" pitchFamily="34" charset="-128"/>
                <a:ea typeface="Arial Unicode MS" panose="020B0604020202020204" pitchFamily="34" charset="-128"/>
              </a:rPr>
              <a:t>List the date when the first successful landing outcome in ground pad was achieved</a:t>
            </a:r>
          </a:p>
          <a:p>
            <a:endParaRPr lang="en-US" sz="2400" dirty="0">
              <a:effectLst/>
              <a:latin typeface="Arial Unicode MS" panose="020B0604020202020204" pitchFamily="34" charset="-128"/>
              <a:ea typeface="Arial Unicode MS" panose="020B0604020202020204" pitchFamily="34" charset="-128"/>
            </a:endParaRPr>
          </a:p>
          <a:p>
            <a:endParaRPr lang="en-US" sz="2400" dirty="0">
              <a:effectLst/>
              <a:latin typeface="Arial Unicode MS" panose="020B0604020202020204" pitchFamily="34" charset="-128"/>
              <a:ea typeface="Arial Unicode MS" panose="020B0604020202020204" pitchFamily="34" charset="-128"/>
            </a:endParaRPr>
          </a:p>
          <a:p>
            <a:r>
              <a:rPr lang="en-US" sz="2400" dirty="0">
                <a:effectLst/>
                <a:latin typeface="Arial" panose="020B0604020202020204" pitchFamily="34" charset="0"/>
                <a:ea typeface="Arial Unicode MS" panose="020B0604020202020204" pitchFamily="34" charset="-128"/>
              </a:rPr>
              <a:t>•</a:t>
            </a:r>
            <a:r>
              <a:rPr lang="en-US" sz="2400" dirty="0">
                <a:effectLst/>
                <a:latin typeface="Arial Unicode MS" panose="020B0604020202020204" pitchFamily="34" charset="-128"/>
                <a:ea typeface="Arial Unicode MS" panose="020B0604020202020204" pitchFamily="34" charset="-128"/>
              </a:rPr>
              <a:t>List the names of the boosters which have success in drone ship and have payload mass greater than 4000 but less than 6000 </a:t>
            </a:r>
          </a:p>
          <a:p>
            <a:endParaRPr lang="en-US" sz="1400" b="1" dirty="0">
              <a:solidFill>
                <a:srgbClr val="7030A0"/>
              </a:solidFill>
              <a:effectLst/>
              <a:latin typeface="Arial Unicode MS" panose="020B0604020202020204" pitchFamily="34" charset="-128"/>
              <a:ea typeface="Arial Unicode MS" panose="020B0604020202020204" pitchFamily="34" charset="-128"/>
            </a:endParaRPr>
          </a:p>
          <a:p>
            <a:r>
              <a:rPr lang="en-US" sz="1400" b="1" dirty="0">
                <a:solidFill>
                  <a:srgbClr val="7030A0"/>
                </a:solidFill>
                <a:effectLst/>
                <a:latin typeface="Arial Unicode MS" panose="020B0604020202020204" pitchFamily="34" charset="-128"/>
                <a:ea typeface="Arial Unicode MS" panose="020B0604020202020204" pitchFamily="34" charset="-128"/>
              </a:rPr>
              <a:t>%</a:t>
            </a:r>
            <a:r>
              <a:rPr lang="en-US" sz="1400" dirty="0" err="1">
                <a:effectLst/>
                <a:latin typeface="Arial Unicode MS" panose="020B0604020202020204" pitchFamily="34" charset="-128"/>
                <a:ea typeface="Arial Unicode MS" panose="020B0604020202020204" pitchFamily="34" charset="-128"/>
              </a:rPr>
              <a:t>sql</a:t>
            </a:r>
            <a:r>
              <a:rPr lang="en-US" sz="1400" dirty="0">
                <a:effectLst/>
                <a:latin typeface="Arial Unicode MS" panose="020B0604020202020204" pitchFamily="34" charset="-128"/>
                <a:ea typeface="Arial Unicode MS" panose="020B0604020202020204" pitchFamily="34" charset="-128"/>
              </a:rPr>
              <a:t> </a:t>
            </a:r>
            <a:r>
              <a:rPr lang="en-US" sz="1400" b="1" dirty="0">
                <a:solidFill>
                  <a:srgbClr val="00B050"/>
                </a:solidFill>
                <a:effectLst/>
                <a:latin typeface="Arial Unicode MS" panose="020B0604020202020204" pitchFamily="34" charset="-128"/>
                <a:ea typeface="Arial Unicode MS" panose="020B0604020202020204" pitchFamily="34" charset="-128"/>
              </a:rPr>
              <a:t>SELECT</a:t>
            </a:r>
            <a:r>
              <a:rPr lang="en-US" sz="1400" dirty="0">
                <a:effectLst/>
                <a:latin typeface="Arial Unicode MS" panose="020B0604020202020204" pitchFamily="34" charset="-128"/>
                <a:ea typeface="Arial Unicode MS" panose="020B0604020202020204" pitchFamily="34" charset="-128"/>
              </a:rPr>
              <a:t> </a:t>
            </a:r>
            <a:r>
              <a:rPr lang="en-US" sz="1400" b="1" dirty="0">
                <a:solidFill>
                  <a:srgbClr val="00B050"/>
                </a:solidFill>
                <a:effectLst/>
                <a:latin typeface="Arial Unicode MS" panose="020B0604020202020204" pitchFamily="34" charset="-128"/>
                <a:ea typeface="Arial Unicode MS" panose="020B0604020202020204" pitchFamily="34" charset="-128"/>
              </a:rPr>
              <a:t>DISTINCT</a:t>
            </a:r>
            <a:r>
              <a:rPr lang="en-US" sz="1400" dirty="0">
                <a:effectLst/>
                <a:latin typeface="Arial Unicode MS" panose="020B0604020202020204" pitchFamily="34" charset="-128"/>
                <a:ea typeface="Arial Unicode MS" panose="020B0604020202020204" pitchFamily="34" charset="-128"/>
              </a:rPr>
              <a:t> </a:t>
            </a:r>
            <a:r>
              <a:rPr lang="en-US" sz="1400" b="1" dirty="0" err="1">
                <a:solidFill>
                  <a:srgbClr val="C00000"/>
                </a:solidFill>
                <a:effectLst/>
                <a:latin typeface="Arial Unicode MS" panose="020B0604020202020204" pitchFamily="34" charset="-128"/>
                <a:ea typeface="Arial Unicode MS" panose="020B0604020202020204" pitchFamily="34" charset="-128"/>
              </a:rPr>
              <a:t>Booster_Version</a:t>
            </a:r>
            <a:r>
              <a:rPr lang="en-US" sz="1400" b="1" dirty="0">
                <a:solidFill>
                  <a:srgbClr val="C00000"/>
                </a:solidFill>
                <a:effectLst/>
                <a:latin typeface="Arial Unicode MS" panose="020B0604020202020204" pitchFamily="34" charset="-128"/>
                <a:ea typeface="Arial Unicode MS" panose="020B0604020202020204" pitchFamily="34" charset="-128"/>
              </a:rPr>
              <a:t>, Payload FROM SPACEXTBL </a:t>
            </a:r>
            <a:r>
              <a:rPr lang="en-US" sz="1400" b="1" dirty="0">
                <a:solidFill>
                  <a:srgbClr val="00B050"/>
                </a:solidFill>
                <a:latin typeface="Arial Unicode MS" panose="020B0604020202020204" pitchFamily="34" charset="-128"/>
                <a:ea typeface="Arial Unicode MS" panose="020B0604020202020204" pitchFamily="34" charset="-128"/>
              </a:rPr>
              <a:t>WHERE</a:t>
            </a:r>
            <a:r>
              <a:rPr lang="en-US" sz="1400" dirty="0">
                <a:effectLst/>
                <a:latin typeface="Arial Unicode MS" panose="020B0604020202020204" pitchFamily="34" charset="-128"/>
                <a:ea typeface="Arial Unicode MS" panose="020B0604020202020204" pitchFamily="34" charset="-128"/>
              </a:rPr>
              <a:t> </a:t>
            </a:r>
            <a:r>
              <a:rPr lang="en-US" sz="1400" b="1" dirty="0">
                <a:solidFill>
                  <a:srgbClr val="C00000"/>
                </a:solidFill>
                <a:effectLst/>
                <a:latin typeface="Arial Unicode MS" panose="020B0604020202020204" pitchFamily="34" charset="-128"/>
                <a:ea typeface="Arial Unicode MS" panose="020B0604020202020204" pitchFamily="34" charset="-128"/>
              </a:rPr>
              <a:t>"Landing _Outcome" = "Success (drone ship)" </a:t>
            </a:r>
            <a:r>
              <a:rPr lang="en-US" sz="1400" b="1" dirty="0">
                <a:solidFill>
                  <a:srgbClr val="00B050"/>
                </a:solidFill>
                <a:effectLst/>
                <a:latin typeface="Arial Unicode MS" panose="020B0604020202020204" pitchFamily="34" charset="-128"/>
                <a:ea typeface="Arial Unicode MS" panose="020B0604020202020204" pitchFamily="34" charset="-128"/>
              </a:rPr>
              <a:t>AND</a:t>
            </a:r>
            <a:r>
              <a:rPr lang="en-US" sz="1400" dirty="0">
                <a:effectLst/>
                <a:latin typeface="Arial Unicode MS" panose="020B0604020202020204" pitchFamily="34" charset="-128"/>
                <a:ea typeface="Arial Unicode MS" panose="020B0604020202020204" pitchFamily="34" charset="-128"/>
              </a:rPr>
              <a:t> </a:t>
            </a:r>
            <a:r>
              <a:rPr lang="en-US" sz="1400" b="1" dirty="0">
                <a:solidFill>
                  <a:srgbClr val="C00000"/>
                </a:solidFill>
                <a:effectLst/>
                <a:latin typeface="Arial Unicode MS" panose="020B0604020202020204" pitchFamily="34" charset="-128"/>
                <a:ea typeface="Arial Unicode MS" panose="020B0604020202020204" pitchFamily="34" charset="-128"/>
              </a:rPr>
              <a:t>PAYLOAD_MASS__KG_ &gt; 4000 AND PAYLOAD_MASS__KG_ &lt; 6000</a:t>
            </a:r>
            <a:r>
              <a:rPr lang="en-US" sz="1400" b="1" dirty="0">
                <a:solidFill>
                  <a:srgbClr val="7030A0"/>
                </a:solidFill>
                <a:effectLst/>
                <a:latin typeface="Arial Unicode MS" panose="020B0604020202020204" pitchFamily="34" charset="-128"/>
                <a:ea typeface="Arial Unicode MS" panose="020B0604020202020204" pitchFamily="34" charset="-128"/>
              </a:rPr>
              <a:t>;</a:t>
            </a:r>
          </a:p>
          <a:p>
            <a:endParaRPr lang="en-US" sz="2400" dirty="0">
              <a:effectLst/>
              <a:latin typeface="Arial Unicode MS" panose="020B0604020202020204" pitchFamily="34" charset="-128"/>
              <a:ea typeface="Arial Unicode MS" panose="020B0604020202020204" pitchFamily="34" charset="-128"/>
            </a:endParaRPr>
          </a:p>
          <a:p>
            <a:r>
              <a:rPr lang="en-US" sz="2400" dirty="0">
                <a:effectLst/>
                <a:latin typeface="Arial" panose="020B0604020202020204" pitchFamily="34" charset="0"/>
                <a:ea typeface="Arial Unicode MS" panose="020B0604020202020204" pitchFamily="34" charset="-128"/>
              </a:rPr>
              <a:t>•</a:t>
            </a:r>
            <a:r>
              <a:rPr lang="en-US" sz="2400" dirty="0">
                <a:effectLst/>
                <a:latin typeface="Arial Unicode MS" panose="020B0604020202020204" pitchFamily="34" charset="-128"/>
                <a:ea typeface="Arial Unicode MS" panose="020B0604020202020204" pitchFamily="34" charset="-128"/>
              </a:rPr>
              <a:t>List the total number of successful and failure mission outcomes</a:t>
            </a:r>
          </a:p>
          <a:p>
            <a:endParaRPr lang="en-US" sz="2400" dirty="0">
              <a:effectLst/>
              <a:latin typeface="Arial Unicode MS" panose="020B0604020202020204" pitchFamily="34" charset="-128"/>
              <a:ea typeface="Arial Unicode MS" panose="020B0604020202020204" pitchFamily="34" charset="-128"/>
            </a:endParaRPr>
          </a:p>
          <a:p>
            <a:endParaRPr lang="en-US" sz="2400" dirty="0">
              <a:effectLst/>
              <a:latin typeface="Arial Unicode MS" panose="020B0604020202020204" pitchFamily="34" charset="-128"/>
              <a:ea typeface="Arial Unicode MS" panose="020B0604020202020204" pitchFamily="34" charset="-128"/>
            </a:endParaRPr>
          </a:p>
          <a:p>
            <a:r>
              <a:rPr lang="en-US" sz="2400" dirty="0">
                <a:effectLst/>
                <a:latin typeface="Arial" panose="020B0604020202020204" pitchFamily="34" charset="0"/>
                <a:ea typeface="Arial Unicode MS" panose="020B0604020202020204" pitchFamily="34" charset="-128"/>
              </a:rPr>
              <a:t>•</a:t>
            </a:r>
            <a:r>
              <a:rPr lang="en-US" sz="2400" dirty="0">
                <a:effectLst/>
                <a:latin typeface="Arial" panose="020B0604020202020204" pitchFamily="34" charset="0"/>
                <a:ea typeface="Arial Unicode MS" panose="020B0604020202020204" pitchFamily="34" charset="-128"/>
                <a:hlinkClick r:id="rId2"/>
              </a:rPr>
              <a:t>Here</a:t>
            </a:r>
            <a:r>
              <a:rPr lang="en-US" sz="2400" dirty="0">
                <a:effectLst/>
                <a:latin typeface="Arial" panose="020B0604020202020204" pitchFamily="34" charset="0"/>
                <a:ea typeface="Arial Unicode MS" panose="020B0604020202020204" pitchFamily="34" charset="-128"/>
              </a:rPr>
              <a:t> </a:t>
            </a:r>
            <a:r>
              <a:rPr lang="en-US" sz="2400" dirty="0">
                <a:effectLst/>
                <a:latin typeface="Arial Unicode MS" panose="020B0604020202020204" pitchFamily="34" charset="-128"/>
                <a:ea typeface="Arial Unicode MS" panose="020B0604020202020204" pitchFamily="34" charset="-128"/>
              </a:rPr>
              <a:t>is the GitHub URL of your completed EDA with SQL notebook.</a:t>
            </a:r>
          </a:p>
        </p:txBody>
      </p:sp>
      <p:pic>
        <p:nvPicPr>
          <p:cNvPr id="6" name="Picture 5">
            <a:extLst>
              <a:ext uri="{FF2B5EF4-FFF2-40B4-BE49-F238E27FC236}">
                <a16:creationId xmlns:a16="http://schemas.microsoft.com/office/drawing/2014/main" id="{0714B8B1-AF82-68F3-7957-7922FAC18248}"/>
              </a:ext>
            </a:extLst>
          </p:cNvPr>
          <p:cNvPicPr>
            <a:picLocks noChangeAspect="1"/>
          </p:cNvPicPr>
          <p:nvPr/>
        </p:nvPicPr>
        <p:blipFill>
          <a:blip r:embed="rId3"/>
          <a:stretch>
            <a:fillRect/>
          </a:stretch>
        </p:blipFill>
        <p:spPr>
          <a:xfrm>
            <a:off x="579740" y="2085293"/>
            <a:ext cx="10769279" cy="441063"/>
          </a:xfrm>
          <a:prstGeom prst="rect">
            <a:avLst/>
          </a:prstGeom>
        </p:spPr>
      </p:pic>
      <p:pic>
        <p:nvPicPr>
          <p:cNvPr id="7" name="Picture 6">
            <a:extLst>
              <a:ext uri="{FF2B5EF4-FFF2-40B4-BE49-F238E27FC236}">
                <a16:creationId xmlns:a16="http://schemas.microsoft.com/office/drawing/2014/main" id="{E035EF80-29F1-66E3-E5CA-174DF69D95BD}"/>
              </a:ext>
            </a:extLst>
          </p:cNvPr>
          <p:cNvPicPr>
            <a:picLocks noChangeAspect="1"/>
          </p:cNvPicPr>
          <p:nvPr/>
        </p:nvPicPr>
        <p:blipFill>
          <a:blip r:embed="rId4"/>
          <a:stretch>
            <a:fillRect/>
          </a:stretch>
        </p:blipFill>
        <p:spPr>
          <a:xfrm>
            <a:off x="417466" y="4905842"/>
            <a:ext cx="11650692" cy="334790"/>
          </a:xfrm>
          <a:prstGeom prst="rect">
            <a:avLst/>
          </a:prstGeom>
        </p:spPr>
      </p:pic>
      <p:sp>
        <p:nvSpPr>
          <p:cNvPr id="2" name="Title 1">
            <a:extLst>
              <a:ext uri="{FF2B5EF4-FFF2-40B4-BE49-F238E27FC236}">
                <a16:creationId xmlns:a16="http://schemas.microsoft.com/office/drawing/2014/main" id="{0EB9BB4B-828B-470C-5356-F18FD42D98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(continued)</a:t>
            </a:r>
            <a:endParaRPr lang="en-US" dirty="0">
              <a:solidFill>
                <a:srgbClr val="0B49CB"/>
              </a:solidFill>
            </a:endParaRPr>
          </a:p>
        </p:txBody>
      </p:sp>
    </p:spTree>
    <p:extLst>
      <p:ext uri="{BB962C8B-B14F-4D97-AF65-F5344CB8AC3E}">
        <p14:creationId xmlns:p14="http://schemas.microsoft.com/office/powerpoint/2010/main" val="3321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0981"/>
            <a:ext cx="10515600" cy="4351338"/>
          </a:xfrm>
          <a:prstGeom prst="rect">
            <a:avLst/>
          </a:prstGeom>
        </p:spPr>
        <p:txBody>
          <a:bodyPr>
            <a:normAutofit/>
          </a:bodyPr>
          <a:lstStyle/>
          <a:p>
            <a:r>
              <a:rPr lang="en-US" sz="2400" dirty="0">
                <a:effectLst/>
                <a:latin typeface="Arial Unicode MS" panose="020B0604020202020204" pitchFamily="34" charset="-128"/>
                <a:ea typeface="Arial Unicode MS" panose="020B0604020202020204" pitchFamily="34" charset="-128"/>
              </a:rPr>
              <a:t>Created folium map to mark all the launch sites along with map objects such as markers, circles, lines to mark the success or failure of launches for each launch site. </a:t>
            </a:r>
          </a:p>
          <a:p>
            <a:r>
              <a:rPr lang="en-US" sz="2400" dirty="0">
                <a:effectLst/>
                <a:latin typeface="Arial Unicode MS" panose="020B0604020202020204" pitchFamily="34" charset="-128"/>
                <a:ea typeface="Arial Unicode MS" panose="020B0604020202020204" pitchFamily="34" charset="-128"/>
              </a:rPr>
              <a:t>Created a launch set outcomes (failure=0 or success=1).</a:t>
            </a:r>
          </a:p>
          <a:p>
            <a:r>
              <a:rPr lang="en-US" sz="2400" dirty="0">
                <a:effectLst/>
                <a:latin typeface="Arial Unicode MS" panose="020B0604020202020204" pitchFamily="34" charset="-128"/>
                <a:ea typeface="Arial Unicode MS" panose="020B0604020202020204" pitchFamily="34" charset="-128"/>
                <a:hlinkClick r:id="rId3"/>
              </a:rPr>
              <a:t>Here</a:t>
            </a:r>
            <a:r>
              <a:rPr lang="en-US" sz="2400" dirty="0">
                <a:effectLst/>
                <a:latin typeface="Arial Unicode MS" panose="020B0604020202020204" pitchFamily="34" charset="-128"/>
                <a:ea typeface="Arial Unicode MS" panose="020B0604020202020204" pitchFamily="34" charset="-128"/>
              </a:rPr>
              <a:t> is the GitHub URL of the completed interactive map with Folium map, as an external reference and peer-review purpose.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5690"/>
            <a:ext cx="10687962" cy="4351338"/>
          </a:xfrm>
          <a:prstGeom prst="rect">
            <a:avLst/>
          </a:prstGeom>
        </p:spPr>
        <p:txBody>
          <a:bodyPr vert="horz" lIns="91440" tIns="45720" rIns="91440" bIns="45720" rtlCol="0" anchor="t">
            <a:noAutofit/>
          </a:bodyPr>
          <a:lstStyle/>
          <a:p>
            <a:r>
              <a:rPr lang="en-US" sz="2400" dirty="0">
                <a:effectLst/>
                <a:latin typeface="Arial Unicode MS" panose="020B0604020202020204" pitchFamily="34" charset="-128"/>
                <a:ea typeface="Arial Unicode MS" panose="020B0604020202020204" pitchFamily="34" charset="-128"/>
              </a:rPr>
              <a:t>Built an interactive dashboard application with </a:t>
            </a:r>
            <a:r>
              <a:rPr lang="en-US" sz="2400" dirty="0" err="1">
                <a:effectLst/>
                <a:latin typeface="Arial Unicode MS" panose="020B0604020202020204" pitchFamily="34" charset="-128"/>
                <a:ea typeface="Arial Unicode MS" panose="020B0604020202020204" pitchFamily="34" charset="-128"/>
              </a:rPr>
              <a:t>Plotlydash</a:t>
            </a:r>
            <a:r>
              <a:rPr lang="en-US" sz="2400" dirty="0">
                <a:effectLst/>
                <a:latin typeface="Arial Unicode MS" panose="020B0604020202020204" pitchFamily="34" charset="-128"/>
                <a:ea typeface="Arial Unicode MS" panose="020B0604020202020204" pitchFamily="34" charset="-128"/>
              </a:rPr>
              <a:t> by:</a:t>
            </a:r>
          </a:p>
          <a:p>
            <a:pPr marL="0" indent="0">
              <a:buNone/>
            </a:pPr>
            <a:endParaRPr lang="en-US" sz="2400" dirty="0">
              <a:effectLst/>
              <a:latin typeface="Arial Unicode MS" panose="020B0604020202020204" pitchFamily="34" charset="-128"/>
              <a:ea typeface="Arial Unicode MS" panose="020B0604020202020204" pitchFamily="34" charset="-128"/>
            </a:endParaRPr>
          </a:p>
          <a:p>
            <a:pPr lvl="1"/>
            <a:r>
              <a:rPr lang="en-US" sz="2000" dirty="0">
                <a:effectLst/>
                <a:latin typeface="Arial Unicode MS" panose="020B0604020202020204" pitchFamily="34" charset="-128"/>
                <a:ea typeface="Arial Unicode MS" panose="020B0604020202020204" pitchFamily="34" charset="-128"/>
              </a:rPr>
              <a:t>Adding a Launch Site Drop-down Input Component</a:t>
            </a:r>
          </a:p>
          <a:p>
            <a:pPr lvl="1"/>
            <a:r>
              <a:rPr lang="en-US" sz="2000" dirty="0">
                <a:effectLst/>
                <a:latin typeface="Arial Unicode MS" panose="020B0604020202020204" pitchFamily="34" charset="-128"/>
                <a:ea typeface="Arial Unicode MS" panose="020B0604020202020204" pitchFamily="34" charset="-128"/>
              </a:rPr>
              <a:t>Adding a callback function to render success-pie-chart based on selected site dropdown</a:t>
            </a:r>
          </a:p>
          <a:p>
            <a:pPr lvl="1"/>
            <a:r>
              <a:rPr lang="en-US" sz="2000" dirty="0">
                <a:effectLst/>
                <a:latin typeface="Arial Unicode MS" panose="020B0604020202020204" pitchFamily="34" charset="-128"/>
                <a:ea typeface="Arial Unicode MS" panose="020B0604020202020204" pitchFamily="34" charset="-128"/>
              </a:rPr>
              <a:t>Adding a Range Slider to Select Payload</a:t>
            </a:r>
          </a:p>
          <a:p>
            <a:pPr lvl="1"/>
            <a:r>
              <a:rPr lang="en-US" sz="2000" dirty="0">
                <a:effectLst/>
                <a:latin typeface="Arial Unicode MS" panose="020B0604020202020204" pitchFamily="34" charset="-128"/>
                <a:ea typeface="Arial Unicode MS" panose="020B0604020202020204" pitchFamily="34" charset="-128"/>
              </a:rPr>
              <a:t>Adding a callback function to render the success-payload-scatter-chart scatter plot</a:t>
            </a:r>
          </a:p>
          <a:p>
            <a:pPr marL="457200" lvl="1" indent="0">
              <a:buNone/>
            </a:pPr>
            <a:endParaRPr lang="en-US" sz="2000" dirty="0">
              <a:effectLst/>
              <a:latin typeface="Arial Unicode MS" panose="020B0604020202020204" pitchFamily="34" charset="-128"/>
              <a:ea typeface="Arial Unicode MS" panose="020B0604020202020204" pitchFamily="34" charset="-128"/>
            </a:endParaRPr>
          </a:p>
          <a:p>
            <a:r>
              <a:rPr lang="en-US" sz="2400" dirty="0">
                <a:effectLst/>
                <a:latin typeface="Arial Unicode MS" panose="020B0604020202020204" pitchFamily="34" charset="-128"/>
                <a:ea typeface="Arial Unicode MS" panose="020B0604020202020204" pitchFamily="34" charset="-128"/>
                <a:hlinkClick r:id="rId3"/>
              </a:rPr>
              <a:t>Here</a:t>
            </a:r>
            <a:r>
              <a:rPr lang="en-US" sz="2400" dirty="0">
                <a:effectLst/>
                <a:latin typeface="Arial Unicode MS" panose="020B0604020202020204" pitchFamily="34" charset="-128"/>
                <a:ea typeface="Arial Unicode MS" panose="020B0604020202020204" pitchFamily="34" charset="-128"/>
              </a:rPr>
              <a:t> is the GitHub URL of your completed </a:t>
            </a:r>
            <a:r>
              <a:rPr lang="en-US" sz="2400" dirty="0" err="1">
                <a:effectLst/>
                <a:latin typeface="Arial Unicode MS" panose="020B0604020202020204" pitchFamily="34" charset="-128"/>
                <a:ea typeface="Arial Unicode MS" panose="020B0604020202020204" pitchFamily="34" charset="-128"/>
              </a:rPr>
              <a:t>Plotlydash</a:t>
            </a:r>
            <a:r>
              <a:rPr lang="en-US" sz="2400" dirty="0">
                <a:effectLst/>
                <a:latin typeface="Arial Unicode MS" panose="020B0604020202020204" pitchFamily="34" charset="-128"/>
                <a:ea typeface="Arial Unicode MS" panose="020B0604020202020204" pitchFamily="34" charset="-128"/>
              </a:rPr>
              <a:t> lab.</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D8F650-E3BE-E2E6-E725-B0AECAEBD46E}"/>
              </a:ext>
            </a:extLst>
          </p:cNvPr>
          <p:cNvPicPr>
            <a:picLocks noChangeAspect="1"/>
          </p:cNvPicPr>
          <p:nvPr/>
        </p:nvPicPr>
        <p:blipFill>
          <a:blip r:embed="rId2"/>
          <a:stretch>
            <a:fillRect/>
          </a:stretch>
        </p:blipFill>
        <p:spPr>
          <a:xfrm>
            <a:off x="1044387" y="1005000"/>
            <a:ext cx="10527369" cy="3119220"/>
          </a:xfrm>
          <a:prstGeom prst="rect">
            <a:avLst/>
          </a:prstGeom>
        </p:spPr>
      </p:pic>
      <p:sp>
        <p:nvSpPr>
          <p:cNvPr id="5" name="Title 1">
            <a:extLst>
              <a:ext uri="{FF2B5EF4-FFF2-40B4-BE49-F238E27FC236}">
                <a16:creationId xmlns:a16="http://schemas.microsoft.com/office/drawing/2014/main" id="{9954189B-4202-FC0F-E98C-2E926A3ECA1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Dash App</a:t>
            </a:r>
          </a:p>
        </p:txBody>
      </p:sp>
      <p:pic>
        <p:nvPicPr>
          <p:cNvPr id="6" name="Picture 5">
            <a:extLst>
              <a:ext uri="{FF2B5EF4-FFF2-40B4-BE49-F238E27FC236}">
                <a16:creationId xmlns:a16="http://schemas.microsoft.com/office/drawing/2014/main" id="{FA401097-5D24-CFBD-EE5F-6D31C489F24A}"/>
              </a:ext>
            </a:extLst>
          </p:cNvPr>
          <p:cNvPicPr>
            <a:picLocks noChangeAspect="1"/>
          </p:cNvPicPr>
          <p:nvPr/>
        </p:nvPicPr>
        <p:blipFill>
          <a:blip r:embed="rId3"/>
          <a:stretch>
            <a:fillRect/>
          </a:stretch>
        </p:blipFill>
        <p:spPr>
          <a:xfrm>
            <a:off x="1044386" y="3944925"/>
            <a:ext cx="10524543" cy="2778603"/>
          </a:xfrm>
          <a:prstGeom prst="rect">
            <a:avLst/>
          </a:prstGeom>
        </p:spPr>
      </p:pic>
    </p:spTree>
    <p:extLst>
      <p:ext uri="{BB962C8B-B14F-4D97-AF65-F5344CB8AC3E}">
        <p14:creationId xmlns:p14="http://schemas.microsoft.com/office/powerpoint/2010/main" val="160640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455" y="1371600"/>
            <a:ext cx="10834517" cy="4805363"/>
          </a:xfrm>
          <a:prstGeom prst="rect">
            <a:avLst/>
          </a:prstGeom>
        </p:spPr>
        <p:txBody>
          <a:bodyPr>
            <a:noAutofit/>
          </a:bodyPr>
          <a:lstStyle/>
          <a:p>
            <a:r>
              <a:rPr lang="en-US" sz="2400" dirty="0">
                <a:effectLst/>
                <a:latin typeface="Arial Unicode MS" panose="020B0604020202020204" pitchFamily="34" charset="-128"/>
                <a:ea typeface="Arial Unicode MS" panose="020B0604020202020204" pitchFamily="34" charset="-128"/>
              </a:rPr>
              <a:t>Summary of how I built, evaluated, improved, and found the best performing classification model</a:t>
            </a:r>
          </a:p>
          <a:p>
            <a:r>
              <a:rPr lang="en-US" sz="2400" dirty="0">
                <a:effectLst/>
                <a:latin typeface="Arial Unicode MS" panose="020B0604020202020204" pitchFamily="34" charset="-128"/>
                <a:ea typeface="Arial Unicode MS" panose="020B0604020202020204" pitchFamily="34" charset="-128"/>
              </a:rPr>
              <a:t>After loading the data as a Pandas Data frame, I set out to perform exploratory Data Analysis and determine Training Labels by;</a:t>
            </a:r>
          </a:p>
          <a:p>
            <a:pPr lvl="1"/>
            <a:r>
              <a:rPr lang="en-US" dirty="0">
                <a:latin typeface="Arial Unicode MS" panose="020B0604020202020204" pitchFamily="34" charset="-128"/>
                <a:ea typeface="Arial Unicode MS" panose="020B0604020202020204" pitchFamily="34" charset="-128"/>
              </a:rPr>
              <a:t>C</a:t>
            </a:r>
            <a:r>
              <a:rPr lang="en-US" dirty="0">
                <a:effectLst/>
                <a:latin typeface="Arial Unicode MS" panose="020B0604020202020204" pitchFamily="34" charset="-128"/>
                <a:ea typeface="Arial Unicode MS" panose="020B0604020202020204" pitchFamily="34" charset="-128"/>
              </a:rPr>
              <a:t>reating a NumPy array from the column Class in data, by applying the method </a:t>
            </a:r>
            <a:r>
              <a:rPr lang="en-US" dirty="0" err="1">
                <a:effectLst/>
                <a:latin typeface="Arial Unicode MS" panose="020B0604020202020204" pitchFamily="34" charset="-128"/>
                <a:ea typeface="Arial Unicode MS" panose="020B0604020202020204" pitchFamily="34" charset="-128"/>
              </a:rPr>
              <a:t>to_numpy</a:t>
            </a:r>
            <a:r>
              <a:rPr lang="en-US" dirty="0">
                <a:effectLst/>
                <a:latin typeface="Arial Unicode MS" panose="020B0604020202020204" pitchFamily="34" charset="-128"/>
                <a:ea typeface="Arial Unicode MS" panose="020B0604020202020204" pitchFamily="34" charset="-128"/>
              </a:rPr>
              <a:t>() then assigned it to the variable Y as the outcome variable.</a:t>
            </a:r>
          </a:p>
          <a:p>
            <a:pPr lvl="1"/>
            <a:r>
              <a:rPr lang="en-US" dirty="0">
                <a:effectLst/>
                <a:latin typeface="Arial Unicode MS" panose="020B0604020202020204" pitchFamily="34" charset="-128"/>
                <a:ea typeface="Arial Unicode MS" panose="020B0604020202020204" pitchFamily="34" charset="-128"/>
              </a:rPr>
              <a:t>Then standardized the feature dataset (x) by transforming it using </a:t>
            </a:r>
            <a:r>
              <a:rPr lang="en-US" dirty="0" err="1">
                <a:effectLst/>
                <a:latin typeface="Arial Unicode MS" panose="020B0604020202020204" pitchFamily="34" charset="-128"/>
                <a:ea typeface="Arial Unicode MS" panose="020B0604020202020204" pitchFamily="34" charset="-128"/>
              </a:rPr>
              <a:t>preprocessing.StandardScaler</a:t>
            </a:r>
            <a:r>
              <a:rPr lang="en-US" dirty="0">
                <a:effectLst/>
                <a:latin typeface="Arial Unicode MS" panose="020B0604020202020204" pitchFamily="34" charset="-128"/>
                <a:ea typeface="Arial Unicode MS" panose="020B0604020202020204" pitchFamily="34" charset="-128"/>
              </a:rPr>
              <a:t>() function from </a:t>
            </a:r>
            <a:r>
              <a:rPr lang="en-US" dirty="0" err="1">
                <a:effectLst/>
                <a:latin typeface="Arial Unicode MS" panose="020B0604020202020204" pitchFamily="34" charset="-128"/>
                <a:ea typeface="Arial Unicode MS" panose="020B0604020202020204" pitchFamily="34" charset="-128"/>
              </a:rPr>
              <a:t>Sklearn</a:t>
            </a:r>
            <a:r>
              <a:rPr lang="en-US" dirty="0">
                <a:effectLst/>
                <a:latin typeface="Arial Unicode MS" panose="020B0604020202020204" pitchFamily="34" charset="-128"/>
                <a:ea typeface="Arial Unicode MS" panose="020B0604020202020204" pitchFamily="34" charset="-128"/>
              </a:rPr>
              <a:t>.</a:t>
            </a:r>
          </a:p>
          <a:p>
            <a:pPr lvl="1"/>
            <a:r>
              <a:rPr lang="en-US" dirty="0">
                <a:effectLst/>
                <a:latin typeface="Arial Unicode MS" panose="020B0604020202020204" pitchFamily="34" charset="-128"/>
                <a:ea typeface="Arial Unicode MS" panose="020B0604020202020204" pitchFamily="34" charset="-128"/>
              </a:rPr>
              <a:t>After which the data was split into training and testing sets using the function </a:t>
            </a:r>
            <a:r>
              <a:rPr lang="en-US" dirty="0" err="1">
                <a:effectLst/>
                <a:latin typeface="Arial Unicode MS" panose="020B0604020202020204" pitchFamily="34" charset="-128"/>
                <a:ea typeface="Arial Unicode MS" panose="020B0604020202020204" pitchFamily="34" charset="-128"/>
              </a:rPr>
              <a:t>train_test_split</a:t>
            </a:r>
            <a:r>
              <a:rPr lang="en-US" dirty="0">
                <a:effectLst/>
                <a:latin typeface="Arial Unicode MS" panose="020B0604020202020204" pitchFamily="34" charset="-128"/>
                <a:ea typeface="Arial Unicode MS" panose="020B0604020202020204" pitchFamily="34" charset="-128"/>
              </a:rPr>
              <a:t> from </a:t>
            </a:r>
            <a:r>
              <a:rPr lang="en-US" dirty="0" err="1">
                <a:effectLst/>
                <a:latin typeface="Arial Unicode MS" panose="020B0604020202020204" pitchFamily="34" charset="-128"/>
                <a:ea typeface="Arial Unicode MS" panose="020B0604020202020204" pitchFamily="34" charset="-128"/>
              </a:rPr>
              <a:t>sklearn.model_selection</a:t>
            </a:r>
            <a:r>
              <a:rPr lang="en-US" dirty="0">
                <a:effectLst/>
                <a:latin typeface="Arial Unicode MS" panose="020B0604020202020204" pitchFamily="34" charset="-128"/>
                <a:ea typeface="Arial Unicode MS" panose="020B0604020202020204" pitchFamily="34" charset="-128"/>
              </a:rPr>
              <a:t> with the </a:t>
            </a:r>
            <a:r>
              <a:rPr lang="en-US" dirty="0" err="1">
                <a:effectLst/>
                <a:latin typeface="Arial Unicode MS" panose="020B0604020202020204" pitchFamily="34" charset="-128"/>
                <a:ea typeface="Arial Unicode MS" panose="020B0604020202020204" pitchFamily="34" charset="-128"/>
              </a:rPr>
              <a:t>test_size</a:t>
            </a:r>
            <a:r>
              <a:rPr lang="en-US" dirty="0">
                <a:effectLst/>
                <a:latin typeface="Arial Unicode MS" panose="020B0604020202020204" pitchFamily="34" charset="-128"/>
                <a:ea typeface="Arial Unicode MS" panose="020B0604020202020204" pitchFamily="34" charset="-128"/>
              </a:rPr>
              <a:t> parameter set to 0.2 and </a:t>
            </a:r>
            <a:r>
              <a:rPr lang="en-US" dirty="0" err="1">
                <a:effectLst/>
                <a:latin typeface="Arial Unicode MS" panose="020B0604020202020204" pitchFamily="34" charset="-128"/>
                <a:ea typeface="Arial Unicode MS" panose="020B0604020202020204" pitchFamily="34" charset="-128"/>
              </a:rPr>
              <a:t>random_state</a:t>
            </a:r>
            <a:r>
              <a:rPr lang="en-US" dirty="0">
                <a:effectLst/>
                <a:latin typeface="Arial Unicode MS" panose="020B0604020202020204" pitchFamily="34" charset="-128"/>
                <a:ea typeface="Arial Unicode MS" panose="020B0604020202020204" pitchFamily="34" charset="-128"/>
              </a:rPr>
              <a:t> to 2.</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455" y="1371600"/>
            <a:ext cx="10834517" cy="4805363"/>
          </a:xfrm>
          <a:prstGeom prst="rect">
            <a:avLst/>
          </a:prstGeom>
        </p:spPr>
        <p:txBody>
          <a:bodyPr>
            <a:noAutofit/>
          </a:bodyPr>
          <a:lstStyle/>
          <a:p>
            <a:r>
              <a:rPr lang="en-US" sz="2000" dirty="0">
                <a:effectLst/>
                <a:latin typeface="Arial Unicode MS" panose="020B0604020202020204" pitchFamily="34" charset="-128"/>
                <a:ea typeface="Arial Unicode MS" panose="020B0604020202020204" pitchFamily="34" charset="-128"/>
              </a:rPr>
              <a:t>In order to find the best ML model/ method that would perform best using the test data between SVM, Classification Trees, k nearest neighbors and Logistic Regression;</a:t>
            </a:r>
          </a:p>
          <a:p>
            <a:pPr marL="0" indent="0">
              <a:buNone/>
            </a:pPr>
            <a:endParaRPr lang="en-US" sz="2000" dirty="0">
              <a:effectLst/>
              <a:latin typeface="Arial Unicode MS" panose="020B0604020202020204" pitchFamily="34" charset="-128"/>
              <a:ea typeface="Arial Unicode MS" panose="020B0604020202020204" pitchFamily="34" charset="-128"/>
            </a:endParaRPr>
          </a:p>
          <a:p>
            <a:pPr lvl="1"/>
            <a:r>
              <a:rPr lang="en-US" sz="2000" dirty="0">
                <a:effectLst/>
                <a:latin typeface="Arial Unicode MS" panose="020B0604020202020204" pitchFamily="34" charset="-128"/>
                <a:ea typeface="Arial Unicode MS" panose="020B0604020202020204" pitchFamily="34" charset="-128"/>
              </a:rPr>
              <a:t>First created an object for each of the algorithms then created a </a:t>
            </a:r>
            <a:r>
              <a:rPr lang="en-US" sz="2000" dirty="0" err="1">
                <a:effectLst/>
                <a:latin typeface="Arial Unicode MS" panose="020B0604020202020204" pitchFamily="34" charset="-128"/>
                <a:ea typeface="Arial Unicode MS" panose="020B0604020202020204" pitchFamily="34" charset="-128"/>
              </a:rPr>
              <a:t>GridSearchCV</a:t>
            </a:r>
            <a:r>
              <a:rPr lang="en-US" sz="2000" dirty="0">
                <a:effectLst/>
                <a:latin typeface="Arial Unicode MS" panose="020B0604020202020204" pitchFamily="34" charset="-128"/>
                <a:ea typeface="Arial Unicode MS" panose="020B0604020202020204" pitchFamily="34" charset="-128"/>
              </a:rPr>
              <a:t> object and assigned them a set of parameters for each model.</a:t>
            </a:r>
          </a:p>
          <a:p>
            <a:pPr lvl="1"/>
            <a:r>
              <a:rPr lang="en-US" sz="2000" dirty="0">
                <a:effectLst/>
                <a:latin typeface="Arial Unicode MS" panose="020B0604020202020204" pitchFamily="34" charset="-128"/>
                <a:ea typeface="Arial Unicode MS" panose="020B0604020202020204" pitchFamily="34" charset="-128"/>
              </a:rPr>
              <a:t>For each of the models under evaluation, the </a:t>
            </a:r>
            <a:r>
              <a:rPr lang="en-US" sz="2000" dirty="0" err="1">
                <a:effectLst/>
                <a:latin typeface="Arial Unicode MS" panose="020B0604020202020204" pitchFamily="34" charset="-128"/>
                <a:ea typeface="Arial Unicode MS" panose="020B0604020202020204" pitchFamily="34" charset="-128"/>
              </a:rPr>
              <a:t>GridsearchCV</a:t>
            </a:r>
            <a:r>
              <a:rPr lang="en-US" sz="2000" dirty="0">
                <a:effectLst/>
                <a:latin typeface="Arial Unicode MS" panose="020B0604020202020204" pitchFamily="34" charset="-128"/>
                <a:ea typeface="Arial Unicode MS" panose="020B0604020202020204" pitchFamily="34" charset="-128"/>
              </a:rPr>
              <a:t> object was created with cv=10, then fit the training data into the </a:t>
            </a:r>
            <a:r>
              <a:rPr lang="en-US" sz="2000" dirty="0" err="1">
                <a:effectLst/>
                <a:latin typeface="Arial Unicode MS" panose="020B0604020202020204" pitchFamily="34" charset="-128"/>
                <a:ea typeface="Arial Unicode MS" panose="020B0604020202020204" pitchFamily="34" charset="-128"/>
              </a:rPr>
              <a:t>GridSearch</a:t>
            </a:r>
            <a:r>
              <a:rPr lang="en-US" sz="2000" dirty="0">
                <a:effectLst/>
                <a:latin typeface="Arial Unicode MS" panose="020B0604020202020204" pitchFamily="34" charset="-128"/>
                <a:ea typeface="Arial Unicode MS" panose="020B0604020202020204" pitchFamily="34" charset="-128"/>
              </a:rPr>
              <a:t> object for each to Find best Hyperparameter.</a:t>
            </a:r>
          </a:p>
          <a:p>
            <a:pPr lvl="1"/>
            <a:r>
              <a:rPr lang="en-US" sz="2000" dirty="0">
                <a:effectLst/>
                <a:latin typeface="Arial Unicode MS" panose="020B0604020202020204" pitchFamily="34" charset="-128"/>
                <a:ea typeface="Arial Unicode MS" panose="020B0604020202020204" pitchFamily="34" charset="-128"/>
              </a:rPr>
              <a:t>After fitting the training set, we output </a:t>
            </a:r>
            <a:r>
              <a:rPr lang="en-US" sz="2000" dirty="0" err="1">
                <a:effectLst/>
                <a:latin typeface="Arial Unicode MS" panose="020B0604020202020204" pitchFamily="34" charset="-128"/>
                <a:ea typeface="Arial Unicode MS" panose="020B0604020202020204" pitchFamily="34" charset="-128"/>
              </a:rPr>
              <a:t>GridSearchCV</a:t>
            </a:r>
            <a:r>
              <a:rPr lang="en-US" sz="2000" dirty="0">
                <a:effectLst/>
                <a:latin typeface="Arial Unicode MS" panose="020B0604020202020204" pitchFamily="34" charset="-128"/>
                <a:ea typeface="Arial Unicode MS" panose="020B0604020202020204" pitchFamily="34" charset="-128"/>
              </a:rPr>
              <a:t> object for each of the models, then displayed the best parameters using the data attribute </a:t>
            </a:r>
            <a:r>
              <a:rPr lang="en-US" sz="2000" dirty="0" err="1">
                <a:effectLst/>
                <a:latin typeface="Arial Unicode MS" panose="020B0604020202020204" pitchFamily="34" charset="-128"/>
                <a:ea typeface="Arial Unicode MS" panose="020B0604020202020204" pitchFamily="34" charset="-128"/>
              </a:rPr>
              <a:t>best_params</a:t>
            </a:r>
            <a:r>
              <a:rPr lang="en-US" sz="2000" dirty="0">
                <a:effectLst/>
                <a:latin typeface="Arial Unicode MS" panose="020B0604020202020204" pitchFamily="34" charset="-128"/>
                <a:ea typeface="Arial Unicode MS" panose="020B0604020202020204" pitchFamily="34" charset="-128"/>
              </a:rPr>
              <a:t>_ and the accuracy on the validation data using the data attribute </a:t>
            </a:r>
            <a:r>
              <a:rPr lang="en-US" sz="2000" dirty="0" err="1">
                <a:effectLst/>
                <a:latin typeface="Arial Unicode MS" panose="020B0604020202020204" pitchFamily="34" charset="-128"/>
                <a:ea typeface="Arial Unicode MS" panose="020B0604020202020204" pitchFamily="34" charset="-128"/>
              </a:rPr>
              <a:t>best_score</a:t>
            </a:r>
            <a:r>
              <a:rPr lang="en-US" sz="2000" dirty="0">
                <a:effectLst/>
                <a:latin typeface="Arial Unicode MS" panose="020B0604020202020204" pitchFamily="34" charset="-128"/>
                <a:ea typeface="Arial Unicode MS" panose="020B0604020202020204" pitchFamily="34" charset="-128"/>
              </a:rPr>
              <a:t>.</a:t>
            </a:r>
          </a:p>
          <a:p>
            <a:pPr lvl="1"/>
            <a:r>
              <a:rPr lang="en-US" sz="2000" dirty="0">
                <a:effectLst/>
                <a:latin typeface="Arial Unicode MS" panose="020B0604020202020204" pitchFamily="34" charset="-128"/>
                <a:ea typeface="Arial Unicode MS" panose="020B0604020202020204" pitchFamily="34" charset="-128"/>
              </a:rPr>
              <a:t>Finally using the method score to calculate the accuracy on the test data for each model and plotted a confusion matrix for each using the test and predicted outcomes</a:t>
            </a:r>
            <a:r>
              <a:rPr lang="en-US" sz="2000" dirty="0">
                <a:effectLst/>
                <a:latin typeface="Helvetica" pitchFamily="2" charset="0"/>
                <a:ea typeface="Arial Unicode MS" panose="020B0604020202020204" pitchFamily="34" charset="-128"/>
              </a:rPr>
              <a:t>.</a:t>
            </a:r>
            <a:endParaRPr lang="en-US" sz="2000" dirty="0">
              <a:effectLst/>
              <a:latin typeface="Arial Unicode MS" panose="020B0604020202020204" pitchFamily="34" charset="-128"/>
              <a:ea typeface="Arial Unicode MS" panose="020B0604020202020204" pitchFamily="34" charset="-128"/>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20524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455" y="1371600"/>
            <a:ext cx="10834517" cy="4805363"/>
          </a:xfrm>
          <a:prstGeom prst="rect">
            <a:avLst/>
          </a:prstGeom>
        </p:spPr>
        <p:txBody>
          <a:bodyPr>
            <a:noAutofit/>
          </a:bodyPr>
          <a:lstStyle/>
          <a:p>
            <a:r>
              <a:rPr lang="en-US" sz="2400" dirty="0">
                <a:effectLst/>
                <a:latin typeface="Arial Unicode MS" panose="020B0604020202020204" pitchFamily="34" charset="-128"/>
                <a:ea typeface="Arial Unicode MS" panose="020B0604020202020204" pitchFamily="34" charset="-128"/>
              </a:rPr>
              <a:t>The table below shows the test data accuracy score for each of the methods SVM, Classification Trees, k nearest neighbors and Logistic Regression;</a:t>
            </a:r>
          </a:p>
          <a:p>
            <a:pPr marL="0" indent="0">
              <a:buNone/>
            </a:pPr>
            <a:endParaRPr lang="en-US" sz="2400" dirty="0">
              <a:effectLst/>
              <a:latin typeface="Arial Unicode MS" panose="020B0604020202020204" pitchFamily="34" charset="-128"/>
              <a:ea typeface="Arial Unicode MS" panose="020B0604020202020204" pitchFamily="34" charset="-128"/>
            </a:endParaRPr>
          </a:p>
          <a:p>
            <a:pPr marL="0" indent="0">
              <a:buNone/>
            </a:pPr>
            <a:endParaRPr lang="en-US" sz="2400" dirty="0">
              <a:latin typeface="Arial Unicode MS" panose="020B0604020202020204" pitchFamily="34" charset="-128"/>
              <a:ea typeface="Arial Unicode MS" panose="020B0604020202020204" pitchFamily="34" charset="-128"/>
            </a:endParaRPr>
          </a:p>
          <a:p>
            <a:pPr marL="0" indent="0">
              <a:buNone/>
            </a:pPr>
            <a:endParaRPr lang="en-US" sz="2400" dirty="0">
              <a:effectLst/>
              <a:latin typeface="Arial Unicode MS" panose="020B0604020202020204" pitchFamily="34" charset="-128"/>
              <a:ea typeface="Arial Unicode MS" panose="020B0604020202020204" pitchFamily="34" charset="-128"/>
            </a:endParaRPr>
          </a:p>
          <a:p>
            <a:pPr marL="0" indent="0">
              <a:buNone/>
            </a:pPr>
            <a:endParaRPr lang="en-US" sz="2400" dirty="0">
              <a:effectLst/>
              <a:latin typeface="Arial Unicode MS" panose="020B0604020202020204" pitchFamily="34" charset="-128"/>
              <a:ea typeface="Arial Unicode MS" panose="020B0604020202020204" pitchFamily="34" charset="-128"/>
            </a:endParaRPr>
          </a:p>
          <a:p>
            <a:pPr marL="0" indent="0">
              <a:buNone/>
            </a:pPr>
            <a:endParaRPr lang="en-US" sz="2400" dirty="0">
              <a:latin typeface="Arial Unicode MS" panose="020B0604020202020204" pitchFamily="34" charset="-128"/>
              <a:ea typeface="Arial Unicode MS" panose="020B0604020202020204" pitchFamily="34" charset="-128"/>
            </a:endParaRPr>
          </a:p>
          <a:p>
            <a:pPr marL="0" indent="0">
              <a:buNone/>
            </a:pPr>
            <a:br>
              <a:rPr lang="en-US" sz="2400" dirty="0">
                <a:effectLst/>
                <a:latin typeface="Arial Unicode MS" panose="020B0604020202020204" pitchFamily="34" charset="-128"/>
                <a:ea typeface="Arial Unicode MS" panose="020B0604020202020204" pitchFamily="34" charset="-128"/>
              </a:rPr>
            </a:br>
            <a:endParaRPr lang="en-US" sz="2400" dirty="0">
              <a:effectLst/>
              <a:latin typeface="Arial Unicode MS" panose="020B0604020202020204" pitchFamily="34" charset="-128"/>
              <a:ea typeface="Arial Unicode MS" panose="020B0604020202020204" pitchFamily="34" charset="-128"/>
            </a:endParaRPr>
          </a:p>
          <a:p>
            <a:r>
              <a:rPr lang="en-US" sz="2400" dirty="0">
                <a:effectLst/>
                <a:latin typeface="Arial" panose="020B0604020202020204" pitchFamily="34" charset="0"/>
                <a:hlinkClick r:id="rId3"/>
              </a:rPr>
              <a:t>Here</a:t>
            </a:r>
            <a:r>
              <a:rPr lang="en-US" sz="2400" dirty="0">
                <a:effectLst/>
                <a:latin typeface="Arial" panose="020B0604020202020204" pitchFamily="34" charset="0"/>
              </a:rPr>
              <a:t> is the GitHub URL of the completed predictive analysis lab.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BFCD095B-7D1D-2566-E3E4-66B742A212E8}"/>
              </a:ext>
            </a:extLst>
          </p:cNvPr>
          <p:cNvPicPr>
            <a:picLocks noChangeAspect="1"/>
          </p:cNvPicPr>
          <p:nvPr/>
        </p:nvPicPr>
        <p:blipFill>
          <a:blip r:embed="rId4"/>
          <a:stretch>
            <a:fillRect/>
          </a:stretch>
        </p:blipFill>
        <p:spPr>
          <a:xfrm>
            <a:off x="3182843" y="2177783"/>
            <a:ext cx="4874896" cy="2776430"/>
          </a:xfrm>
          <a:prstGeom prst="rect">
            <a:avLst/>
          </a:prstGeom>
        </p:spPr>
      </p:pic>
    </p:spTree>
    <p:extLst>
      <p:ext uri="{BB962C8B-B14F-4D97-AF65-F5344CB8AC3E}">
        <p14:creationId xmlns:p14="http://schemas.microsoft.com/office/powerpoint/2010/main" val="1416537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08612" y="5569349"/>
            <a:ext cx="6472517" cy="549049"/>
          </a:xfrm>
          <a:prstGeom prst="rect">
            <a:avLst/>
          </a:prstGeom>
        </p:spPr>
        <p:txBody>
          <a:bodyPr>
            <a:normAutofit/>
          </a:bodyPr>
          <a:lstStyle/>
          <a:p>
            <a:pPr marL="0" indent="0">
              <a:buNone/>
            </a:pPr>
            <a:r>
              <a:rPr lang="en-US" sz="1600" dirty="0">
                <a:effectLst/>
                <a:latin typeface="Arial Unicode MS" panose="020B0604020202020204" pitchFamily="34" charset="-128"/>
                <a:ea typeface="Arial Unicode MS" panose="020B0604020202020204" pitchFamily="34" charset="-128"/>
              </a:rPr>
              <a:t>A scatter plot of Flight Number vs.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0FD69C9A-DB9A-7E8D-D51D-16B5BBB6B741}"/>
              </a:ext>
            </a:extLst>
          </p:cNvPr>
          <p:cNvPicPr>
            <a:picLocks noChangeAspect="1"/>
          </p:cNvPicPr>
          <p:nvPr/>
        </p:nvPicPr>
        <p:blipFill>
          <a:blip r:embed="rId3"/>
          <a:stretch>
            <a:fillRect/>
          </a:stretch>
        </p:blipFill>
        <p:spPr>
          <a:xfrm>
            <a:off x="2273300" y="1466524"/>
            <a:ext cx="7645399" cy="40155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12697"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Flight Number vs. Launch Site</a:t>
            </a:r>
          </a:p>
        </p:txBody>
      </p:sp>
      <p:pic>
        <p:nvPicPr>
          <p:cNvPr id="6" name="Picture 5">
            <a:extLst>
              <a:ext uri="{FF2B5EF4-FFF2-40B4-BE49-F238E27FC236}">
                <a16:creationId xmlns:a16="http://schemas.microsoft.com/office/drawing/2014/main" id="{4E117FBA-54DF-E921-87A8-3AC0D9885C4B}"/>
              </a:ext>
            </a:extLst>
          </p:cNvPr>
          <p:cNvPicPr>
            <a:picLocks noChangeAspect="1"/>
          </p:cNvPicPr>
          <p:nvPr/>
        </p:nvPicPr>
        <p:blipFill rotWithShape="1">
          <a:blip r:embed="rId2"/>
          <a:srcRect r="22208" b="16726"/>
          <a:stretch/>
        </p:blipFill>
        <p:spPr>
          <a:xfrm>
            <a:off x="3891148" y="382793"/>
            <a:ext cx="8067326" cy="476149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075537C-CA84-1446-933C-8E9D027F9201}" type="slidenum">
              <a:rPr lang="en-US" sz="1200" smtClean="0">
                <a:solidFill>
                  <a:schemeClr val="tx1">
                    <a:tint val="75000"/>
                  </a:schemeClr>
                </a:solidFill>
                <a:latin typeface="+mn-lt"/>
              </a:rPr>
              <a:pPr algn="l">
                <a:spcAft>
                  <a:spcPts val="600"/>
                </a:spcAft>
              </a:pPr>
              <a:t>23</a:t>
            </a:fld>
            <a:endParaRPr lang="en-US" sz="1200">
              <a:solidFill>
                <a:schemeClr val="tx1">
                  <a:tint val="75000"/>
                </a:schemeClr>
              </a:solidFill>
              <a:latin typeface="+mn-lt"/>
            </a:endParaRPr>
          </a:p>
        </p:txBody>
      </p:sp>
      <p:sp>
        <p:nvSpPr>
          <p:cNvPr id="7" name="Content Placeholder 2">
            <a:extLst>
              <a:ext uri="{FF2B5EF4-FFF2-40B4-BE49-F238E27FC236}">
                <a16:creationId xmlns:a16="http://schemas.microsoft.com/office/drawing/2014/main" id="{B1FBD091-698A-8BAA-AE22-D946423F8A7B}"/>
              </a:ext>
            </a:extLst>
          </p:cNvPr>
          <p:cNvSpPr txBox="1">
            <a:spLocks/>
          </p:cNvSpPr>
          <p:nvPr/>
        </p:nvSpPr>
        <p:spPr>
          <a:xfrm>
            <a:off x="712696" y="5475795"/>
            <a:ext cx="11245777" cy="7587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Arial Unicode MS" panose="020B0604020202020204" pitchFamily="34" charset="-128"/>
                <a:ea typeface="Arial Unicode MS" panose="020B0604020202020204" pitchFamily="34" charset="-128"/>
              </a:rPr>
              <a:t>We can observe that as the flight number increases in each of the 3 launch sites, so does the success rate. For instance, the success rate for the VAFB SLC 4E launch site is 100% after the Flight number 50. Both KSC LC 39A and CCAFS SLC 40 have a 100% success rates after 80th flight.</a:t>
            </a:r>
          </a:p>
        </p:txBody>
      </p:sp>
    </p:spTree>
    <p:extLst>
      <p:ext uri="{BB962C8B-B14F-4D97-AF65-F5344CB8AC3E}">
        <p14:creationId xmlns:p14="http://schemas.microsoft.com/office/powerpoint/2010/main" val="1991919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154CA85B-E60D-CEA3-0BA0-4A76237970AB}"/>
              </a:ext>
            </a:extLst>
          </p:cNvPr>
          <p:cNvPicPr>
            <a:picLocks noChangeAspect="1"/>
          </p:cNvPicPr>
          <p:nvPr/>
        </p:nvPicPr>
        <p:blipFill>
          <a:blip r:embed="rId3"/>
          <a:stretch>
            <a:fillRect/>
          </a:stretch>
        </p:blipFill>
        <p:spPr>
          <a:xfrm>
            <a:off x="2392218" y="1409400"/>
            <a:ext cx="7407564" cy="429447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 name="Picture 2">
            <a:extLst>
              <a:ext uri="{FF2B5EF4-FFF2-40B4-BE49-F238E27FC236}">
                <a16:creationId xmlns:a16="http://schemas.microsoft.com/office/drawing/2014/main" id="{F2C44495-3968-BEE4-D4F2-4FD17FF18BD2}"/>
              </a:ext>
            </a:extLst>
          </p:cNvPr>
          <p:cNvPicPr>
            <a:picLocks noChangeAspect="1"/>
          </p:cNvPicPr>
          <p:nvPr/>
        </p:nvPicPr>
        <p:blipFill rotWithShape="1">
          <a:blip r:embed="rId3"/>
          <a:srcRect b="8714"/>
          <a:stretch/>
        </p:blipFill>
        <p:spPr>
          <a:xfrm>
            <a:off x="2796571" y="1405622"/>
            <a:ext cx="7183451" cy="4151175"/>
          </a:xfrm>
          <a:prstGeom prst="rect">
            <a:avLst/>
          </a:prstGeom>
        </p:spPr>
      </p:pic>
      <p:sp>
        <p:nvSpPr>
          <p:cNvPr id="6" name="Content Placeholder 2">
            <a:extLst>
              <a:ext uri="{FF2B5EF4-FFF2-40B4-BE49-F238E27FC236}">
                <a16:creationId xmlns:a16="http://schemas.microsoft.com/office/drawing/2014/main" id="{7EAADE86-44B8-D121-2DF8-33960D63ECCC}"/>
              </a:ext>
            </a:extLst>
          </p:cNvPr>
          <p:cNvSpPr txBox="1">
            <a:spLocks/>
          </p:cNvSpPr>
          <p:nvPr/>
        </p:nvSpPr>
        <p:spPr>
          <a:xfrm>
            <a:off x="1078917" y="5668461"/>
            <a:ext cx="10379055" cy="7587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latin typeface="Arial Unicode MS" panose="020B0604020202020204" pitchFamily="34" charset="-128"/>
                <a:ea typeface="Arial Unicode MS" panose="020B0604020202020204" pitchFamily="34" charset="-128"/>
              </a:rPr>
              <a:t>We can observe that for the VAFB-SLC launch site there are no rockets launched with heavy payload mass (greater than 10,000 Kg). </a:t>
            </a:r>
          </a:p>
        </p:txBody>
      </p:sp>
    </p:spTree>
    <p:extLst>
      <p:ext uri="{BB962C8B-B14F-4D97-AF65-F5344CB8AC3E}">
        <p14:creationId xmlns:p14="http://schemas.microsoft.com/office/powerpoint/2010/main" val="211441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37380" y="6025572"/>
            <a:ext cx="5919891" cy="688241"/>
          </a:xfrm>
          <a:prstGeom prst="rect">
            <a:avLst/>
          </a:prstGeom>
        </p:spPr>
        <p:txBody>
          <a:bodyPr>
            <a:normAutofit fontScale="925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bar chart for the success rate of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D6AB975F-0808-861B-4AE7-BD7B789F8990}"/>
              </a:ext>
            </a:extLst>
          </p:cNvPr>
          <p:cNvPicPr>
            <a:picLocks noChangeAspect="1"/>
          </p:cNvPicPr>
          <p:nvPr/>
        </p:nvPicPr>
        <p:blipFill>
          <a:blip r:embed="rId3"/>
          <a:stretch>
            <a:fillRect/>
          </a:stretch>
        </p:blipFill>
        <p:spPr>
          <a:xfrm>
            <a:off x="4969565" y="1474681"/>
            <a:ext cx="6087707" cy="4396677"/>
          </a:xfrm>
          <a:prstGeom prst="rect">
            <a:avLst/>
          </a:prstGeom>
        </p:spPr>
      </p:pic>
      <p:sp>
        <p:nvSpPr>
          <p:cNvPr id="6" name="Content Placeholder 2">
            <a:extLst>
              <a:ext uri="{FF2B5EF4-FFF2-40B4-BE49-F238E27FC236}">
                <a16:creationId xmlns:a16="http://schemas.microsoft.com/office/drawing/2014/main" id="{21973A53-342D-6DB1-D44D-5BA005150113}"/>
              </a:ext>
            </a:extLst>
          </p:cNvPr>
          <p:cNvSpPr txBox="1">
            <a:spLocks/>
          </p:cNvSpPr>
          <p:nvPr/>
        </p:nvSpPr>
        <p:spPr>
          <a:xfrm>
            <a:off x="734028" y="2286000"/>
            <a:ext cx="3932238" cy="38719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Orbits ES-L1, GEO, HEO and SSO have the highest success rates at 100% with SO orbit having the lowest success rate at ~50% Orbit SO has 0% success rate.</a:t>
            </a:r>
          </a:p>
        </p:txBody>
      </p:sp>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628803" y="6226392"/>
            <a:ext cx="6125336" cy="802551"/>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CBE1A9D0-E115-2DE4-6CCE-A8BA555DA4E1}"/>
              </a:ext>
            </a:extLst>
          </p:cNvPr>
          <p:cNvPicPr>
            <a:picLocks noChangeAspect="1"/>
          </p:cNvPicPr>
          <p:nvPr/>
        </p:nvPicPr>
        <p:blipFill>
          <a:blip r:embed="rId3"/>
          <a:stretch>
            <a:fillRect/>
          </a:stretch>
        </p:blipFill>
        <p:spPr>
          <a:xfrm>
            <a:off x="3724512" y="1350953"/>
            <a:ext cx="7561099" cy="4756175"/>
          </a:xfrm>
          <a:prstGeom prst="rect">
            <a:avLst/>
          </a:prstGeom>
        </p:spPr>
      </p:pic>
      <p:sp>
        <p:nvSpPr>
          <p:cNvPr id="6" name="Content Placeholder 2">
            <a:extLst>
              <a:ext uri="{FF2B5EF4-FFF2-40B4-BE49-F238E27FC236}">
                <a16:creationId xmlns:a16="http://schemas.microsoft.com/office/drawing/2014/main" id="{25259CAC-84A4-B8B5-9AFC-6C813C0305A9}"/>
              </a:ext>
            </a:extLst>
          </p:cNvPr>
          <p:cNvSpPr txBox="1">
            <a:spLocks/>
          </p:cNvSpPr>
          <p:nvPr/>
        </p:nvSpPr>
        <p:spPr>
          <a:xfrm>
            <a:off x="770011" y="2564296"/>
            <a:ext cx="2954501" cy="41417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a:solidFill>
                  <a:schemeClr val="accent3">
                    <a:lumMod val="25000"/>
                  </a:schemeClr>
                </a:solidFill>
                <a:latin typeface="Abadi" panose="020B0604020104020204" pitchFamily="34" charset="0"/>
              </a:rPr>
              <a:t>The LEO orbit shows that the Success appears to be related to the number of flights; on the other hand, there seems to be no relationship between flight number when GTO orbit.</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3028" y="1401073"/>
            <a:ext cx="4411589" cy="4261950"/>
          </a:xfrm>
          <a:prstGeom prst="rect">
            <a:avLst/>
          </a:prstGeom>
        </p:spPr>
        <p:txBody>
          <a:bodyPr>
            <a:noAutofit/>
          </a:bodyPr>
          <a:lstStyle/>
          <a:p>
            <a:r>
              <a:rPr lang="en-US" sz="2000" dirty="0">
                <a:effectLst/>
                <a:latin typeface="Helvetica" pitchFamily="2" charset="0"/>
              </a:rPr>
              <a:t>With heavy payloads the successful landing or positive landing rate are more for Polar, LEO and ISS.</a:t>
            </a:r>
          </a:p>
          <a:p>
            <a:r>
              <a:rPr lang="en-US" sz="2000" dirty="0">
                <a:effectLst/>
                <a:latin typeface="Helvetica" pitchFamily="2" charset="0"/>
              </a:rPr>
              <a:t>However, for GTO we cannot distinguish this well, as both positive landing rate and negative landing (unsuccessful mission)  have nearly equal chances.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DCD8D43-7C90-5DBE-2858-04540B47CF36}"/>
              </a:ext>
            </a:extLst>
          </p:cNvPr>
          <p:cNvPicPr>
            <a:picLocks noChangeAspect="1"/>
          </p:cNvPicPr>
          <p:nvPr/>
        </p:nvPicPr>
        <p:blipFill>
          <a:blip r:embed="rId3"/>
          <a:stretch>
            <a:fillRect/>
          </a:stretch>
        </p:blipFill>
        <p:spPr>
          <a:xfrm>
            <a:off x="5084617" y="1301809"/>
            <a:ext cx="6910600" cy="436121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523206"/>
            <a:ext cx="3932238" cy="3811588"/>
          </a:xfrm>
          <a:prstGeom prst="rect">
            <a:avLst/>
          </a:prstGeom>
        </p:spPr>
        <p:txBody>
          <a:bodyPr>
            <a:normAutofit/>
          </a:bodyPr>
          <a:lstStyle/>
          <a:p>
            <a:r>
              <a:rPr lang="en-US" sz="1600" dirty="0">
                <a:effectLst/>
                <a:latin typeface="Arial Unicode MS" panose="020B0604020202020204" pitchFamily="34" charset="-128"/>
                <a:ea typeface="Arial Unicode MS" panose="020B0604020202020204" pitchFamily="34" charset="-128"/>
              </a:rPr>
              <a:t>Since 2013, the success rate has generally been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0A7C20DE-38A6-20E2-0FC9-B398DDDAA08B}"/>
              </a:ext>
            </a:extLst>
          </p:cNvPr>
          <p:cNvPicPr>
            <a:picLocks noChangeAspect="1"/>
          </p:cNvPicPr>
          <p:nvPr/>
        </p:nvPicPr>
        <p:blipFill>
          <a:blip r:embed="rId3"/>
          <a:stretch>
            <a:fillRect/>
          </a:stretch>
        </p:blipFill>
        <p:spPr>
          <a:xfrm>
            <a:off x="4329268" y="1404602"/>
            <a:ext cx="7128704" cy="452398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6691" y="1524000"/>
            <a:ext cx="9947564" cy="450157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a:t>
            </a:r>
            <a:r>
              <a:rPr lang="en-US" sz="2200" dirty="0">
                <a:solidFill>
                  <a:schemeClr val="tx1"/>
                </a:solidFill>
                <a:latin typeface="Abadi" panose="020B0604020104020204" pitchFamily="34" charset="0"/>
              </a:rPr>
              <a:t>mmary of methodologies</a:t>
            </a:r>
            <a:endParaRPr lang="en-US" sz="1600" dirty="0">
              <a:solidFill>
                <a:schemeClr val="tx1"/>
              </a:solidFill>
              <a:effectLst/>
              <a:latin typeface="Arial Unicode MS" panose="020B0604020202020204" pitchFamily="34" charset="-128"/>
              <a:ea typeface="Arial Unicode MS" panose="020B0604020202020204" pitchFamily="34" charset="-128"/>
            </a:endParaRPr>
          </a:p>
          <a:p>
            <a:r>
              <a:rPr lang="en-US" sz="1600" dirty="0">
                <a:solidFill>
                  <a:schemeClr val="tx1"/>
                </a:solidFill>
                <a:effectLst/>
                <a:latin typeface="Arial Unicode MS" panose="020B0604020202020204" pitchFamily="34" charset="-128"/>
                <a:ea typeface="Arial Unicode MS" panose="020B0604020202020204" pitchFamily="34" charset="-128"/>
              </a:rPr>
              <a:t>SpaceX Data Collection using SpaceX API </a:t>
            </a:r>
          </a:p>
          <a:p>
            <a:r>
              <a:rPr lang="en-US" sz="1600" dirty="0">
                <a:solidFill>
                  <a:schemeClr val="tx1"/>
                </a:solidFill>
                <a:effectLst/>
                <a:latin typeface="Arial Unicode MS" panose="020B0604020202020204" pitchFamily="34" charset="-128"/>
                <a:ea typeface="Arial Unicode MS" panose="020B0604020202020204" pitchFamily="34" charset="-128"/>
              </a:rPr>
              <a:t>SpaceX Data Collection with Web Scraping</a:t>
            </a:r>
          </a:p>
          <a:p>
            <a:r>
              <a:rPr lang="en-US" sz="1600" dirty="0">
                <a:solidFill>
                  <a:schemeClr val="tx1"/>
                </a:solidFill>
                <a:effectLst/>
                <a:latin typeface="Arial Unicode MS" panose="020B0604020202020204" pitchFamily="34" charset="-128"/>
                <a:ea typeface="Arial Unicode MS" panose="020B0604020202020204" pitchFamily="34" charset="-128"/>
              </a:rPr>
              <a:t>SpaceX Data Wrangling</a:t>
            </a:r>
          </a:p>
          <a:p>
            <a:r>
              <a:rPr lang="en-US" sz="1600" dirty="0">
                <a:solidFill>
                  <a:schemeClr val="tx1"/>
                </a:solidFill>
                <a:effectLst/>
                <a:latin typeface="Arial Unicode MS" panose="020B0604020202020204" pitchFamily="34" charset="-128"/>
                <a:ea typeface="Arial Unicode MS" panose="020B0604020202020204" pitchFamily="34" charset="-128"/>
              </a:rPr>
              <a:t>SpaceX Exploratory Data Analysis using SQL</a:t>
            </a:r>
          </a:p>
          <a:p>
            <a:r>
              <a:rPr lang="en-US" sz="1600" dirty="0">
                <a:solidFill>
                  <a:schemeClr val="tx1"/>
                </a:solidFill>
                <a:effectLst/>
                <a:latin typeface="Arial Unicode MS" panose="020B0604020202020204" pitchFamily="34" charset="-128"/>
                <a:ea typeface="Arial Unicode MS" panose="020B0604020202020204" pitchFamily="34" charset="-128"/>
              </a:rPr>
              <a:t>Space-X EDA DataViz Using Python Pandas and Matplotlib</a:t>
            </a:r>
          </a:p>
          <a:p>
            <a:r>
              <a:rPr lang="en-US" sz="1600" dirty="0">
                <a:solidFill>
                  <a:schemeClr val="tx1"/>
                </a:solidFill>
                <a:effectLst/>
                <a:latin typeface="Arial Unicode MS" panose="020B0604020202020204" pitchFamily="34" charset="-128"/>
                <a:ea typeface="Arial Unicode MS" panose="020B0604020202020204" pitchFamily="34" charset="-128"/>
              </a:rPr>
              <a:t>Space-X Launch Sites Analysis with Folium-Interactive Visual Analytics and </a:t>
            </a:r>
            <a:r>
              <a:rPr lang="en-US" sz="1600" dirty="0" err="1">
                <a:solidFill>
                  <a:schemeClr val="tx1"/>
                </a:solidFill>
                <a:effectLst/>
                <a:latin typeface="Arial Unicode MS" panose="020B0604020202020204" pitchFamily="34" charset="-128"/>
                <a:ea typeface="Arial Unicode MS" panose="020B0604020202020204" pitchFamily="34" charset="-128"/>
              </a:rPr>
              <a:t>PlotyDash</a:t>
            </a:r>
            <a:endParaRPr lang="en-US" sz="1600" dirty="0">
              <a:solidFill>
                <a:schemeClr val="tx1"/>
              </a:solidFill>
              <a:effectLst/>
              <a:latin typeface="Arial Unicode MS" panose="020B0604020202020204" pitchFamily="34" charset="-128"/>
              <a:ea typeface="Arial Unicode MS" panose="020B0604020202020204" pitchFamily="34" charset="-128"/>
            </a:endParaRPr>
          </a:p>
          <a:p>
            <a:r>
              <a:rPr lang="en-US" sz="1600" dirty="0">
                <a:solidFill>
                  <a:schemeClr val="tx1"/>
                </a:solidFill>
                <a:effectLst/>
                <a:latin typeface="Arial Unicode MS" panose="020B0604020202020204" pitchFamily="34" charset="-128"/>
                <a:ea typeface="Arial Unicode MS" panose="020B0604020202020204" pitchFamily="34" charset="-128"/>
              </a:rPr>
              <a:t>SpaceX Machine Learning Landing Prediction</a:t>
            </a:r>
            <a:endParaRPr lang="en-US" sz="2200" dirty="0">
              <a:solidFill>
                <a:schemeClr val="tx1"/>
              </a:solidFill>
              <a:latin typeface="Abadi" panose="020B0604020104020204" pitchFamily="34" charset="0"/>
            </a:endParaRPr>
          </a:p>
          <a:p>
            <a:pPr marL="0" indent="0">
              <a:lnSpc>
                <a:spcPct val="100000"/>
              </a:lnSpc>
              <a:spcBef>
                <a:spcPts val="1400"/>
              </a:spcBef>
              <a:buNone/>
            </a:pPr>
            <a:r>
              <a:rPr lang="en-US" sz="2200" dirty="0">
                <a:solidFill>
                  <a:schemeClr val="tx1"/>
                </a:solidFill>
                <a:latin typeface="Abadi" panose="020B0604020104020204" pitchFamily="34" charset="0"/>
              </a:rPr>
              <a:t>Summary of all results</a:t>
            </a:r>
            <a:endParaRPr lang="en-US" sz="1600" dirty="0">
              <a:solidFill>
                <a:schemeClr val="tx1"/>
              </a:solidFill>
              <a:effectLst/>
              <a:latin typeface="Arial Unicode MS" panose="020B0604020202020204" pitchFamily="34" charset="-128"/>
              <a:ea typeface="Arial Unicode MS" panose="020B0604020202020204" pitchFamily="34" charset="-128"/>
            </a:endParaRPr>
          </a:p>
          <a:p>
            <a:r>
              <a:rPr lang="en-US" sz="1600" dirty="0">
                <a:solidFill>
                  <a:schemeClr val="tx1"/>
                </a:solidFill>
                <a:effectLst/>
                <a:latin typeface="Arial Unicode MS" panose="020B0604020202020204" pitchFamily="34" charset="-128"/>
                <a:ea typeface="Arial Unicode MS" panose="020B0604020202020204" pitchFamily="34" charset="-128"/>
              </a:rPr>
              <a:t>EDA results</a:t>
            </a:r>
          </a:p>
          <a:p>
            <a:r>
              <a:rPr lang="en-US" sz="1600" dirty="0">
                <a:solidFill>
                  <a:schemeClr val="tx1"/>
                </a:solidFill>
                <a:effectLst/>
                <a:latin typeface="Arial Unicode MS" panose="020B0604020202020204" pitchFamily="34" charset="-128"/>
                <a:ea typeface="Arial Unicode MS" panose="020B0604020202020204" pitchFamily="34" charset="-128"/>
              </a:rPr>
              <a:t>Interactive Visual Analytics and Dashboards</a:t>
            </a:r>
          </a:p>
          <a:p>
            <a:r>
              <a:rPr lang="en-US" sz="1600" dirty="0">
                <a:solidFill>
                  <a:schemeClr val="tx1"/>
                </a:solidFill>
                <a:effectLst/>
                <a:latin typeface="Arial Unicode MS" panose="020B0604020202020204" pitchFamily="34" charset="-128"/>
                <a:ea typeface="Arial Unicode MS" panose="020B0604020202020204" pitchFamily="34" charset="-128"/>
              </a:rPr>
              <a:t>Predictive Analysis(Classification)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679"/>
            <a:ext cx="3303226" cy="4351338"/>
          </a:xfrm>
          <a:prstGeom prst="rect">
            <a:avLst/>
          </a:prstGeom>
        </p:spPr>
        <p:txBody>
          <a:bodyPr>
            <a:normAutofit/>
          </a:bodyPr>
          <a:lstStyle/>
          <a:p>
            <a:r>
              <a:rPr lang="en-US" sz="2000" dirty="0">
                <a:effectLst/>
                <a:latin typeface="Arial Unicode MS" panose="020B0604020202020204" pitchFamily="34" charset="-128"/>
                <a:ea typeface="Arial Unicode MS" panose="020B0604020202020204" pitchFamily="34" charset="-128"/>
              </a:rPr>
              <a:t>Find the names of the unique launch sites</a:t>
            </a:r>
          </a:p>
          <a:p>
            <a:r>
              <a:rPr lang="en-US" sz="2000" dirty="0">
                <a:effectLst/>
                <a:latin typeface="Arial Unicode MS" panose="020B0604020202020204" pitchFamily="34" charset="-128"/>
                <a:ea typeface="Arial Unicode MS" panose="020B0604020202020204" pitchFamily="34" charset="-128"/>
              </a:rPr>
              <a:t>Used ‘SELECT DISTINCT’ statement to return only the unique launch sites from the ‘LAUNCH_SITE’ column of the SPACEXTBL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6A30E69C-D689-BF3D-9018-3E8FC769BEB6}"/>
              </a:ext>
            </a:extLst>
          </p:cNvPr>
          <p:cNvPicPr>
            <a:picLocks noChangeAspect="1"/>
          </p:cNvPicPr>
          <p:nvPr/>
        </p:nvPicPr>
        <p:blipFill>
          <a:blip r:embed="rId3"/>
          <a:stretch>
            <a:fillRect/>
          </a:stretch>
        </p:blipFill>
        <p:spPr>
          <a:xfrm>
            <a:off x="3983782" y="1410480"/>
            <a:ext cx="7438207" cy="377111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1600"/>
            <a:ext cx="9745589" cy="494775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r>
              <a:rPr lang="en-US" sz="1600" dirty="0">
                <a:effectLst/>
                <a:latin typeface="Arial Unicode MS" panose="020B0604020202020204" pitchFamily="34" charset="-128"/>
                <a:ea typeface="Arial Unicode MS" panose="020B0604020202020204" pitchFamily="34" charset="-128"/>
              </a:rPr>
              <a:t>Used ‘LIKE’ command with ‘%’ wildcard in ‘WHERE’ clause to select and display a table of all records where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A1E297CA-5F64-8AAC-70F8-313F0D13FB4F}"/>
              </a:ext>
            </a:extLst>
          </p:cNvPr>
          <p:cNvPicPr>
            <a:picLocks noChangeAspect="1"/>
          </p:cNvPicPr>
          <p:nvPr/>
        </p:nvPicPr>
        <p:blipFill>
          <a:blip r:embed="rId3"/>
          <a:stretch>
            <a:fillRect/>
          </a:stretch>
        </p:blipFill>
        <p:spPr>
          <a:xfrm>
            <a:off x="1025814" y="1796472"/>
            <a:ext cx="9733126" cy="368992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9260"/>
            <a:ext cx="11098298" cy="472757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Used the ‘SUM()’ function to return and display the total sum of ‘PAYLOAD_MASS_KG’ column for Customer ‘NASA(CRS)’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1453F1B1-EFD3-A7C4-57B5-51733EE75398}"/>
              </a:ext>
            </a:extLst>
          </p:cNvPr>
          <p:cNvPicPr>
            <a:picLocks noChangeAspect="1"/>
          </p:cNvPicPr>
          <p:nvPr/>
        </p:nvPicPr>
        <p:blipFill>
          <a:blip r:embed="rId3"/>
          <a:stretch>
            <a:fillRect/>
          </a:stretch>
        </p:blipFill>
        <p:spPr>
          <a:xfrm>
            <a:off x="770011" y="2318560"/>
            <a:ext cx="11098298" cy="266564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3164"/>
            <a:ext cx="10964790" cy="476379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br>
              <a:rPr lang="en-US" sz="1600" dirty="0">
                <a:effectLst/>
                <a:latin typeface="Arial Unicode MS" panose="020B0604020202020204" pitchFamily="34" charset="-128"/>
                <a:ea typeface="Arial Unicode MS" panose="020B0604020202020204" pitchFamily="34" charset="-128"/>
              </a:rPr>
            </a:br>
            <a:endParaRPr lang="en-US" sz="1600" dirty="0">
              <a:effectLst/>
              <a:latin typeface="Arial Unicode MS" panose="020B0604020202020204" pitchFamily="34" charset="-128"/>
              <a:ea typeface="Arial Unicode MS" panose="020B0604020202020204" pitchFamily="34" charset="-128"/>
            </a:endParaRPr>
          </a:p>
          <a:p>
            <a:r>
              <a:rPr lang="en-US" sz="2200" dirty="0">
                <a:solidFill>
                  <a:schemeClr val="accent3">
                    <a:lumMod val="25000"/>
                  </a:schemeClr>
                </a:solidFill>
                <a:latin typeface="Abadi" panose="020B0604020104020204" pitchFamily="34" charset="0"/>
              </a:rPr>
              <a:t>Used the ‘AVG()’ function to return and </a:t>
            </a:r>
            <a:r>
              <a:rPr lang="en-US" sz="2200" dirty="0" err="1">
                <a:solidFill>
                  <a:schemeClr val="accent3">
                    <a:lumMod val="25000"/>
                  </a:schemeClr>
                </a:solidFill>
                <a:latin typeface="Abadi" panose="020B0604020104020204" pitchFamily="34" charset="0"/>
              </a:rPr>
              <a:t>dispaly</a:t>
            </a:r>
            <a:r>
              <a:rPr lang="en-US" sz="2200" dirty="0">
                <a:solidFill>
                  <a:schemeClr val="accent3">
                    <a:lumMod val="25000"/>
                  </a:schemeClr>
                </a:solidFill>
                <a:latin typeface="Abadi" panose="020B0604020104020204" pitchFamily="34" charset="0"/>
              </a:rPr>
              <a:t>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52DEDBD6-8764-8A49-CA08-00F9683CD81D}"/>
              </a:ext>
            </a:extLst>
          </p:cNvPr>
          <p:cNvPicPr>
            <a:picLocks noChangeAspect="1"/>
          </p:cNvPicPr>
          <p:nvPr/>
        </p:nvPicPr>
        <p:blipFill>
          <a:blip r:embed="rId3"/>
          <a:stretch>
            <a:fillRect/>
          </a:stretch>
        </p:blipFill>
        <p:spPr>
          <a:xfrm>
            <a:off x="849007" y="2404341"/>
            <a:ext cx="10806795" cy="238933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3164"/>
            <a:ext cx="9745589" cy="476379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marL="0" indent="0">
              <a:buNone/>
            </a:pPr>
            <a:br>
              <a:rPr lang="en-US" sz="1600" dirty="0">
                <a:effectLst/>
                <a:latin typeface="Arial Unicode MS" panose="020B0604020202020204" pitchFamily="34" charset="-128"/>
                <a:ea typeface="Arial Unicode MS" panose="020B0604020202020204" pitchFamily="34" charset="-128"/>
              </a:rPr>
            </a:br>
            <a:endParaRPr lang="en-US" sz="1600" dirty="0">
              <a:effectLst/>
              <a:latin typeface="Arial Unicode MS" panose="020B0604020202020204" pitchFamily="34" charset="-128"/>
              <a:ea typeface="Arial Unicode MS" panose="020B0604020202020204" pitchFamily="34" charset="-128"/>
            </a:endParaRPr>
          </a:p>
          <a:p>
            <a:r>
              <a:rPr lang="en-US" sz="2200" dirty="0">
                <a:solidFill>
                  <a:schemeClr val="accent3">
                    <a:lumMod val="25000"/>
                  </a:schemeClr>
                </a:solidFill>
                <a:latin typeface="Abadi"/>
              </a:rPr>
              <a:t>Used the ‘MIN()’ function to return and display the first (oldest) date when first successful landing outcome on ground pad ‘Success (ground pad)’ happened.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D05116A5-36C9-A908-9F03-DD08F55E3B81}"/>
              </a:ext>
            </a:extLst>
          </p:cNvPr>
          <p:cNvPicPr>
            <a:picLocks noChangeAspect="1"/>
          </p:cNvPicPr>
          <p:nvPr/>
        </p:nvPicPr>
        <p:blipFill>
          <a:blip r:embed="rId3"/>
          <a:stretch>
            <a:fillRect/>
          </a:stretch>
        </p:blipFill>
        <p:spPr>
          <a:xfrm>
            <a:off x="1037252" y="1785771"/>
            <a:ext cx="9981117" cy="373526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5455"/>
            <a:ext cx="9745589" cy="479150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br>
              <a:rPr lang="en-US" sz="1600" dirty="0">
                <a:effectLst/>
                <a:latin typeface="Arial Unicode MS" panose="020B0604020202020204" pitchFamily="34" charset="-128"/>
                <a:ea typeface="Arial Unicode MS" panose="020B0604020202020204" pitchFamily="34" charset="-128"/>
              </a:rPr>
            </a:br>
            <a:endParaRPr lang="en-US" sz="1600" dirty="0">
              <a:effectLst/>
              <a:latin typeface="Arial Unicode MS" panose="020B0604020202020204" pitchFamily="34" charset="-128"/>
              <a:ea typeface="Arial Unicode MS" panose="020B0604020202020204" pitchFamily="34" charset="-128"/>
            </a:endParaRPr>
          </a:p>
          <a:p>
            <a:r>
              <a:rPr lang="en-US" sz="2200" dirty="0">
                <a:solidFill>
                  <a:schemeClr val="accent3">
                    <a:lumMod val="25000"/>
                  </a:schemeClr>
                </a:solidFill>
                <a:latin typeface="Abadi"/>
              </a:rPr>
              <a:t>Used ‘Select Distinct’ statement to return and list the ‘unique’ names of boosters with operators &gt;4000 and &lt;6000 to only list booster with payloads between 4000-6000 with landing outcome of ‘Success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E245702-F007-A5B7-4374-880D158C615D}"/>
              </a:ext>
            </a:extLst>
          </p:cNvPr>
          <p:cNvPicPr>
            <a:picLocks noChangeAspect="1"/>
          </p:cNvPicPr>
          <p:nvPr/>
        </p:nvPicPr>
        <p:blipFill>
          <a:blip r:embed="rId3"/>
          <a:stretch>
            <a:fillRect/>
          </a:stretch>
        </p:blipFill>
        <p:spPr>
          <a:xfrm>
            <a:off x="902709" y="1902690"/>
            <a:ext cx="10440385" cy="343130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0873"/>
            <a:ext cx="10515600" cy="4986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r>
              <a:rPr lang="en-US" sz="2200" dirty="0">
                <a:solidFill>
                  <a:schemeClr val="accent3">
                    <a:lumMod val="25000"/>
                  </a:schemeClr>
                </a:solidFill>
                <a:latin typeface="Abadi" panose="020B0604020104020204" pitchFamily="34" charset="0"/>
              </a:rPr>
              <a:t>Used the ‘COUNT()’ together with the ‘GROUP BY’ statement to return total number of missions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65C08CE-1624-78B5-0001-5E75CD4F05A0}"/>
              </a:ext>
            </a:extLst>
          </p:cNvPr>
          <p:cNvPicPr>
            <a:picLocks noChangeAspect="1"/>
          </p:cNvPicPr>
          <p:nvPr/>
        </p:nvPicPr>
        <p:blipFill>
          <a:blip r:embed="rId3"/>
          <a:stretch>
            <a:fillRect/>
          </a:stretch>
        </p:blipFill>
        <p:spPr>
          <a:xfrm>
            <a:off x="1103613" y="1892298"/>
            <a:ext cx="9026504" cy="33965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0873"/>
            <a:ext cx="9648608" cy="509847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br>
              <a:rPr lang="en-US" sz="1600" dirty="0">
                <a:effectLst/>
                <a:latin typeface="Arial Unicode MS" panose="020B0604020202020204" pitchFamily="34" charset="-128"/>
                <a:ea typeface="Arial Unicode MS" panose="020B0604020202020204" pitchFamily="34" charset="-128"/>
              </a:rPr>
            </a:br>
            <a:endParaRPr lang="en-US" sz="1600" dirty="0">
              <a:effectLst/>
              <a:latin typeface="Arial Unicode MS" panose="020B0604020202020204" pitchFamily="34" charset="-128"/>
              <a:ea typeface="Arial Unicode MS" panose="020B0604020202020204" pitchFamily="34" charset="-128"/>
            </a:endParaRPr>
          </a:p>
          <a:p>
            <a:r>
              <a:rPr lang="en-US" sz="1600" dirty="0">
                <a:effectLst/>
                <a:latin typeface="Arial Unicode MS" panose="020B0604020202020204" pitchFamily="34" charset="-128"/>
                <a:ea typeface="Arial Unicode MS" panose="020B0604020202020204" pitchFamily="34" charset="-128"/>
              </a:rPr>
              <a:t>Using a Subquery to return and pass the Max payload and listing all the boosters that have carried the Max payload of 15600kgs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B6605C2F-ADA1-BA96-82F1-01D6E87C19F7}"/>
              </a:ext>
            </a:extLst>
          </p:cNvPr>
          <p:cNvPicPr>
            <a:picLocks noChangeAspect="1"/>
          </p:cNvPicPr>
          <p:nvPr/>
        </p:nvPicPr>
        <p:blipFill>
          <a:blip r:embed="rId3"/>
          <a:stretch>
            <a:fillRect/>
          </a:stretch>
        </p:blipFill>
        <p:spPr>
          <a:xfrm>
            <a:off x="1162728" y="1863378"/>
            <a:ext cx="8945306" cy="395553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3890"/>
            <a:ext cx="11006354" cy="4975459"/>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Used the ‘</a:t>
            </a:r>
            <a:r>
              <a:rPr lang="en-US" sz="2200" dirty="0" err="1">
                <a:solidFill>
                  <a:schemeClr val="accent3">
                    <a:lumMod val="25000"/>
                  </a:schemeClr>
                </a:solidFill>
                <a:latin typeface="Abadi"/>
              </a:rPr>
              <a:t>subsrt</a:t>
            </a:r>
            <a:r>
              <a:rPr lang="en-US" sz="2200" dirty="0">
                <a:solidFill>
                  <a:schemeClr val="accent3">
                    <a:lumMod val="25000"/>
                  </a:schemeClr>
                </a:solidFill>
                <a:latin typeface="Abadi"/>
              </a:rPr>
              <a:t>()’ in the select statement to get the month and year from the date column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(Date,7,4)='2015' for year and Landing outcome was ‘Failure (drone ship’) and return the records matching the filter.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C2DDD9FB-28E5-8362-DB77-6294C47E5BE5}"/>
              </a:ext>
            </a:extLst>
          </p:cNvPr>
          <p:cNvPicPr>
            <a:picLocks noChangeAspect="1"/>
          </p:cNvPicPr>
          <p:nvPr/>
        </p:nvPicPr>
        <p:blipFill>
          <a:blip r:embed="rId3"/>
          <a:stretch>
            <a:fillRect/>
          </a:stretch>
        </p:blipFill>
        <p:spPr>
          <a:xfrm>
            <a:off x="945776" y="1988738"/>
            <a:ext cx="10970655" cy="30771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4353"/>
            <a:ext cx="9745589" cy="47426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92D1048-018B-14D1-B4AC-EB3B54942C1E}"/>
              </a:ext>
            </a:extLst>
          </p:cNvPr>
          <p:cNvPicPr>
            <a:picLocks noChangeAspect="1"/>
          </p:cNvPicPr>
          <p:nvPr/>
        </p:nvPicPr>
        <p:blipFill>
          <a:blip r:embed="rId3"/>
          <a:stretch>
            <a:fillRect/>
          </a:stretch>
        </p:blipFill>
        <p:spPr>
          <a:xfrm>
            <a:off x="954343" y="2643740"/>
            <a:ext cx="9376921" cy="36583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0080" y="2872899"/>
            <a:ext cx="4670097"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dirty="0">
                <a:solidFill>
                  <a:schemeClr val="tx1"/>
                </a:solidFill>
                <a:latin typeface="+mn-lt"/>
              </a:rPr>
              <a:t>Project background and context</a:t>
            </a:r>
          </a:p>
          <a:p>
            <a:pPr marL="0" indent="0">
              <a:spcBef>
                <a:spcPts val="1400"/>
              </a:spcBef>
              <a:buNone/>
            </a:pPr>
            <a:r>
              <a:rPr lang="en-US" sz="1400" dirty="0">
                <a:solidFill>
                  <a:schemeClr val="tx1"/>
                </a:solidFill>
                <a:effectLst/>
                <a:latin typeface="+mn-l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400" dirty="0">
              <a:solidFill>
                <a:schemeClr val="tx1"/>
              </a:solidFill>
              <a:latin typeface="+mn-lt"/>
            </a:endParaRPr>
          </a:p>
          <a:p>
            <a:pPr marL="0" indent="0">
              <a:spcBef>
                <a:spcPts val="1400"/>
              </a:spcBef>
              <a:buNone/>
            </a:pPr>
            <a:r>
              <a:rPr lang="en-US" sz="2400" b="1" dirty="0">
                <a:solidFill>
                  <a:schemeClr val="tx1"/>
                </a:solidFill>
                <a:latin typeface="+mn-lt"/>
              </a:rPr>
              <a:t>Problems you want to find answers</a:t>
            </a:r>
          </a:p>
          <a:p>
            <a:pPr marL="0" indent="0">
              <a:spcBef>
                <a:spcPts val="1400"/>
              </a:spcBef>
              <a:buNone/>
            </a:pPr>
            <a:r>
              <a:rPr lang="en-US" sz="1400" dirty="0">
                <a:solidFill>
                  <a:schemeClr val="tx1"/>
                </a:solidFill>
                <a:effectLst/>
                <a:latin typeface="+mn-lt"/>
              </a:rPr>
              <a:t>In this capstone, we will predict if the Falcon 9 first stage will land successfully using data from Falcon 9 rocket launches advertised on its website.</a:t>
            </a:r>
          </a:p>
          <a:p>
            <a:pPr>
              <a:spcBef>
                <a:spcPts val="1400"/>
              </a:spcBef>
              <a:buFont typeface="Arial" panose="020B0604020202020204" pitchFamily="34" charset="0"/>
              <a:buChar char="•"/>
            </a:pPr>
            <a:endParaRPr lang="en-US" sz="1400" dirty="0">
              <a:solidFill>
                <a:schemeClr val="tx1"/>
              </a:solidFill>
              <a:latin typeface="+mn-lt"/>
            </a:endParaRPr>
          </a:p>
        </p:txBody>
      </p:sp>
      <p:pic>
        <p:nvPicPr>
          <p:cNvPr id="3" name="Picture 2" descr="A rocket launching from a launch pad&#10;&#10;Description automatically generated">
            <a:extLst>
              <a:ext uri="{FF2B5EF4-FFF2-40B4-BE49-F238E27FC236}">
                <a16:creationId xmlns:a16="http://schemas.microsoft.com/office/drawing/2014/main" id="{A09392A9-61C2-5637-A207-4F50A6675180}"/>
              </a:ext>
            </a:extLst>
          </p:cNvPr>
          <p:cNvPicPr>
            <a:picLocks noChangeAspect="1"/>
          </p:cNvPicPr>
          <p:nvPr/>
        </p:nvPicPr>
        <p:blipFill rotWithShape="1">
          <a:blip r:embed="rId2"/>
          <a:srcRect l="17105" r="15441"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Markers of all launch sites on global map</a:t>
            </a:r>
          </a:p>
          <a:p>
            <a:pPr>
              <a:spcAft>
                <a:spcPts val="600"/>
              </a:spcAft>
            </a:pPr>
            <a:endParaRPr lang="en-US" sz="3000">
              <a:solidFill>
                <a:schemeClr val="tx1"/>
              </a:solidFill>
              <a:latin typeface="+mj-lt"/>
              <a:ea typeface="+mj-ea"/>
              <a:cs typeface="+mj-cs"/>
            </a:endParaRPr>
          </a:p>
        </p:txBody>
      </p:sp>
      <p:pic>
        <p:nvPicPr>
          <p:cNvPr id="4" name="Picture 3" descr="A map of the world&#10;&#10;Description automatically generated">
            <a:extLst>
              <a:ext uri="{FF2B5EF4-FFF2-40B4-BE49-F238E27FC236}">
                <a16:creationId xmlns:a16="http://schemas.microsoft.com/office/drawing/2014/main" id="{00C93A34-51BB-B746-8DE7-D49DBA30790D}"/>
              </a:ext>
            </a:extLst>
          </p:cNvPr>
          <p:cNvPicPr>
            <a:picLocks noChangeAspect="1"/>
          </p:cNvPicPr>
          <p:nvPr/>
        </p:nvPicPr>
        <p:blipFill rotWithShape="1">
          <a:blip r:embed="rId2"/>
          <a:srcRect t="15475" b="4975"/>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2"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75198" y="4688824"/>
            <a:ext cx="6897626" cy="1399223"/>
          </a:xfrm>
          <a:prstGeom prst="rect">
            <a:avLst/>
          </a:prstGeom>
        </p:spPr>
        <p:txBody>
          <a:bodyPr vert="horz" lIns="91440" tIns="45720" rIns="91440" bIns="45720" rtlCol="0" anchor="ctr">
            <a:normAutofit/>
          </a:bodyPr>
          <a:lstStyle/>
          <a:p>
            <a:pPr marL="0" indent="0">
              <a:spcBef>
                <a:spcPts val="1400"/>
              </a:spcBef>
              <a:buNone/>
            </a:pPr>
            <a:endParaRPr lang="en-US" sz="2200" dirty="0"/>
          </a:p>
          <a:p>
            <a:r>
              <a:rPr lang="en-US" sz="1600" dirty="0">
                <a:effectLst/>
                <a:latin typeface="Arial Unicode MS" panose="020B0604020202020204" pitchFamily="34" charset="-128"/>
                <a:ea typeface="Arial Unicode MS" panose="020B0604020202020204" pitchFamily="34" charset="-128"/>
              </a:rPr>
              <a:t>All launch sites are in proximity to the Equator (located southwards of the US map). Also, all sites are in proximity to the coast.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41</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32015" y="3930305"/>
            <a:ext cx="3861960" cy="243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outcomes for each site on the map With Color Markers</a:t>
            </a:r>
          </a:p>
          <a:p>
            <a:pPr>
              <a:spcAft>
                <a:spcPts val="600"/>
              </a:spcAft>
            </a:pPr>
            <a:endParaRPr lang="en-US" sz="36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with a location pin&#10;&#10;Description automatically generated with medium confidence">
            <a:extLst>
              <a:ext uri="{FF2B5EF4-FFF2-40B4-BE49-F238E27FC236}">
                <a16:creationId xmlns:a16="http://schemas.microsoft.com/office/drawing/2014/main" id="{23242EDE-440E-C4C7-504B-0A85E534BFAF}"/>
              </a:ext>
            </a:extLst>
          </p:cNvPr>
          <p:cNvPicPr>
            <a:picLocks noChangeAspect="1"/>
          </p:cNvPicPr>
          <p:nvPr/>
        </p:nvPicPr>
        <p:blipFill>
          <a:blip r:embed="rId2"/>
          <a:stretch>
            <a:fillRect/>
          </a:stretch>
        </p:blipFill>
        <p:spPr>
          <a:xfrm>
            <a:off x="1091094" y="384463"/>
            <a:ext cx="2830000" cy="2811320"/>
          </a:xfrm>
          <a:prstGeom prst="rect">
            <a:avLst/>
          </a:prstGeom>
        </p:spPr>
      </p:pic>
      <p:pic>
        <p:nvPicPr>
          <p:cNvPr id="2" name="Picture 1" descr="A screenshot of a map&#10;&#10;Description automatically generated">
            <a:extLst>
              <a:ext uri="{FF2B5EF4-FFF2-40B4-BE49-F238E27FC236}">
                <a16:creationId xmlns:a16="http://schemas.microsoft.com/office/drawing/2014/main" id="{9EA44A64-5173-FCAE-A5E7-207500038532}"/>
              </a:ext>
            </a:extLst>
          </p:cNvPr>
          <p:cNvPicPr>
            <a:picLocks noChangeAspect="1"/>
          </p:cNvPicPr>
          <p:nvPr/>
        </p:nvPicPr>
        <p:blipFill>
          <a:blip r:embed="rId3"/>
          <a:stretch>
            <a:fillRect/>
          </a:stretch>
        </p:blipFill>
        <p:spPr>
          <a:xfrm>
            <a:off x="4598631" y="384462"/>
            <a:ext cx="3072482" cy="2811320"/>
          </a:xfrm>
          <a:prstGeom prst="rect">
            <a:avLst/>
          </a:prstGeom>
        </p:spPr>
      </p:pic>
      <p:pic>
        <p:nvPicPr>
          <p:cNvPr id="4" name="Picture 3" descr="A map with points and a location&#10;&#10;Description automatically generated with medium confidence">
            <a:extLst>
              <a:ext uri="{FF2B5EF4-FFF2-40B4-BE49-F238E27FC236}">
                <a16:creationId xmlns:a16="http://schemas.microsoft.com/office/drawing/2014/main" id="{C88E681B-966A-2359-13D3-AB3772753A53}"/>
              </a:ext>
            </a:extLst>
          </p:cNvPr>
          <p:cNvPicPr>
            <a:picLocks noChangeAspect="1"/>
          </p:cNvPicPr>
          <p:nvPr/>
        </p:nvPicPr>
        <p:blipFill>
          <a:blip r:embed="rId4"/>
          <a:stretch>
            <a:fillRect/>
          </a:stretch>
        </p:blipFill>
        <p:spPr>
          <a:xfrm>
            <a:off x="8095756" y="415525"/>
            <a:ext cx="3336953" cy="2749194"/>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62719" y="3785052"/>
            <a:ext cx="6586915" cy="2194561"/>
          </a:xfrm>
          <a:prstGeom prst="rect">
            <a:avLst/>
          </a:prstGeom>
        </p:spPr>
        <p:txBody>
          <a:bodyPr vert="horz" lIns="91440" tIns="45720" rIns="91440" bIns="45720" rtlCol="0" anchor="ctr">
            <a:normAutofit/>
          </a:bodyPr>
          <a:lstStyle/>
          <a:p>
            <a:pPr marL="0" indent="0">
              <a:spcBef>
                <a:spcPts val="1400"/>
              </a:spcBef>
              <a:buNone/>
            </a:pPr>
            <a:r>
              <a:rPr lang="en-US" sz="2400" b="1" dirty="0">
                <a:effectLst/>
                <a:latin typeface="Arial Unicode MS" panose="020B0604020202020204" pitchFamily="34" charset="-128"/>
                <a:ea typeface="Arial Unicode MS" panose="020B0604020202020204" pitchFamily="34" charset="-128"/>
              </a:rPr>
              <a:t>Florida</a:t>
            </a:r>
          </a:p>
          <a:p>
            <a:pPr marL="0" indent="0">
              <a:spcBef>
                <a:spcPts val="1400"/>
              </a:spcBef>
              <a:buNone/>
            </a:pPr>
            <a:endParaRPr lang="en-US" sz="2000" dirty="0"/>
          </a:p>
          <a:p>
            <a:r>
              <a:rPr lang="en-US" sz="2000" dirty="0">
                <a:effectLst/>
                <a:latin typeface="Arial Unicode MS" panose="020B0604020202020204" pitchFamily="34" charset="-128"/>
                <a:ea typeface="Arial Unicode MS" panose="020B0604020202020204" pitchFamily="34" charset="-128"/>
              </a:rPr>
              <a:t>In the Eastern coast (Florida) launch site KSC LC-39A has relatively a high success rates compared to CCAFS SLC-40 &amp; CCAFS LC-40.</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a:solidFill>
                  <a:schemeClr val="tx1"/>
                </a:solidFill>
                <a:latin typeface="+mj-lt"/>
                <a:ea typeface="+mj-ea"/>
                <a:cs typeface="+mj-cs"/>
              </a:rPr>
              <a:t>Launch outcomes for each site on the map With Color Markers</a:t>
            </a:r>
          </a:p>
          <a:p>
            <a:pPr>
              <a:spcAft>
                <a:spcPts val="600"/>
              </a:spcAft>
            </a:pPr>
            <a:endParaRPr lang="en-US" sz="2500" kern="12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marL="0" indent="0">
              <a:buNone/>
            </a:pPr>
            <a:r>
              <a:rPr lang="en-US" sz="1600" b="1" dirty="0">
                <a:effectLst/>
                <a:latin typeface="Arial Unicode MS" panose="020B0604020202020204" pitchFamily="34" charset="-128"/>
                <a:ea typeface="Arial Unicode MS" panose="020B0604020202020204" pitchFamily="34" charset="-128"/>
              </a:rPr>
              <a:t>West Coast/ California</a:t>
            </a:r>
          </a:p>
          <a:p>
            <a:pPr marL="0" indent="0">
              <a:buNone/>
            </a:pPr>
            <a:endParaRPr lang="en-US" sz="1600" dirty="0">
              <a:effectLst/>
              <a:latin typeface="Arial Unicode MS" panose="020B0604020202020204" pitchFamily="34" charset="-128"/>
              <a:ea typeface="Arial Unicode MS" panose="020B0604020202020204" pitchFamily="34" charset="-128"/>
            </a:endParaRPr>
          </a:p>
          <a:p>
            <a:r>
              <a:rPr lang="en-US" sz="1600" dirty="0">
                <a:effectLst/>
                <a:latin typeface="Arial Unicode MS" panose="020B0604020202020204" pitchFamily="34" charset="-128"/>
                <a:ea typeface="Arial Unicode MS" panose="020B0604020202020204" pitchFamily="34" charset="-128"/>
              </a:rPr>
              <a:t>In the West Coast (California) Launch site </a:t>
            </a:r>
            <a:r>
              <a:rPr lang="en-US" sz="1600" dirty="0">
                <a:effectLst/>
                <a:latin typeface="Helvetica" pitchFamily="2" charset="0"/>
                <a:ea typeface="Arial Unicode MS" panose="020B0604020202020204" pitchFamily="34" charset="-128"/>
              </a:rPr>
              <a:t>VAFB SLC-4E </a:t>
            </a:r>
            <a:r>
              <a:rPr lang="en-US" sz="1600" dirty="0">
                <a:effectLst/>
                <a:latin typeface="Arial Unicode MS" panose="020B0604020202020204" pitchFamily="34" charset="-128"/>
                <a:ea typeface="Arial Unicode MS" panose="020B0604020202020204" pitchFamily="34" charset="-128"/>
              </a:rPr>
              <a:t>has relatively lower success rates 4/10 compared to KSC LC-39A launch site in the Eastern Coast of Florida.</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with red and green points&#10;&#10;Description automatically generated">
            <a:extLst>
              <a:ext uri="{FF2B5EF4-FFF2-40B4-BE49-F238E27FC236}">
                <a16:creationId xmlns:a16="http://schemas.microsoft.com/office/drawing/2014/main" id="{23FCF031-16B1-D0F1-858A-23409DED54B5}"/>
              </a:ext>
            </a:extLst>
          </p:cNvPr>
          <p:cNvPicPr>
            <a:picLocks noChangeAspect="1"/>
          </p:cNvPicPr>
          <p:nvPr/>
        </p:nvPicPr>
        <p:blipFill>
          <a:blip r:embed="rId2"/>
          <a:stretch>
            <a:fillRect/>
          </a:stretch>
        </p:blipFill>
        <p:spPr>
          <a:xfrm>
            <a:off x="5987738" y="834674"/>
            <a:ext cx="5628018" cy="495578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BA0A5-2E6D-AC71-E289-4C56535427A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effectLst/>
                <a:latin typeface="+mj-lt"/>
                <a:ea typeface="+mj-ea"/>
                <a:cs typeface="+mj-cs"/>
              </a:rPr>
              <a:t>Distances between a launch site to its proximities</a:t>
            </a:r>
            <a:br>
              <a:rPr lang="en-US" sz="4600" kern="1200">
                <a:solidFill>
                  <a:schemeClr val="tx1"/>
                </a:solidFill>
                <a:effectLst/>
                <a:latin typeface="+mj-lt"/>
                <a:ea typeface="+mj-ea"/>
                <a:cs typeface="+mj-cs"/>
              </a:rPr>
            </a:br>
            <a:endParaRPr lang="en-US" sz="4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with a blue line&#10;&#10;Description automatically generated">
            <a:extLst>
              <a:ext uri="{FF2B5EF4-FFF2-40B4-BE49-F238E27FC236}">
                <a16:creationId xmlns:a16="http://schemas.microsoft.com/office/drawing/2014/main" id="{8B545492-83F9-2623-06D5-4DE777C75D88}"/>
              </a:ext>
            </a:extLst>
          </p:cNvPr>
          <p:cNvPicPr>
            <a:picLocks noChangeAspect="1"/>
          </p:cNvPicPr>
          <p:nvPr/>
        </p:nvPicPr>
        <p:blipFill>
          <a:blip r:embed="rId2"/>
          <a:stretch>
            <a:fillRect/>
          </a:stretch>
        </p:blipFill>
        <p:spPr>
          <a:xfrm>
            <a:off x="4654296" y="1810032"/>
            <a:ext cx="7214616" cy="3210503"/>
          </a:xfrm>
          <a:prstGeom prst="rect">
            <a:avLst/>
          </a:prstGeom>
        </p:spPr>
      </p:pic>
      <p:sp>
        <p:nvSpPr>
          <p:cNvPr id="6" name="TextBox 5">
            <a:extLst>
              <a:ext uri="{FF2B5EF4-FFF2-40B4-BE49-F238E27FC236}">
                <a16:creationId xmlns:a16="http://schemas.microsoft.com/office/drawing/2014/main" id="{C61671CC-2E39-2C0F-7E82-1B5CB65D1A0C}"/>
              </a:ext>
            </a:extLst>
          </p:cNvPr>
          <p:cNvSpPr txBox="1"/>
          <p:nvPr/>
        </p:nvSpPr>
        <p:spPr>
          <a:xfrm>
            <a:off x="4654296" y="5145226"/>
            <a:ext cx="6817268" cy="646331"/>
          </a:xfrm>
          <a:prstGeom prst="rect">
            <a:avLst/>
          </a:prstGeom>
          <a:noFill/>
        </p:spPr>
        <p:txBody>
          <a:bodyPr wrap="square">
            <a:spAutoFit/>
          </a:bodyPr>
          <a:lstStyle/>
          <a:p>
            <a:br>
              <a:rPr lang="en-US" dirty="0">
                <a:effectLst/>
                <a:latin typeface="Arial" panose="020B0604020202020204" pitchFamily="34" charset="0"/>
              </a:rPr>
            </a:br>
            <a:r>
              <a:rPr lang="en-US" dirty="0">
                <a:effectLst/>
                <a:latin typeface="Arial Unicode MS" panose="020B0604020202020204" pitchFamily="34" charset="-128"/>
                <a:ea typeface="Arial Unicode MS" panose="020B0604020202020204" pitchFamily="34" charset="-128"/>
              </a:rPr>
              <a:t>Launch site CCAFS SLC-40 proximity to coastline is 0.86km</a:t>
            </a:r>
          </a:p>
        </p:txBody>
      </p:sp>
    </p:spTree>
    <p:extLst>
      <p:ext uri="{BB962C8B-B14F-4D97-AF65-F5344CB8AC3E}">
        <p14:creationId xmlns:p14="http://schemas.microsoft.com/office/powerpoint/2010/main" val="403661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BA0A5-2E6D-AC71-E289-4C56535427A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effectLst/>
                <a:latin typeface="+mj-lt"/>
                <a:ea typeface="+mj-ea"/>
                <a:cs typeface="+mj-cs"/>
              </a:rPr>
              <a:t>Distances between a launch site to its proximities</a:t>
            </a:r>
            <a:br>
              <a:rPr lang="en-US" sz="4600" kern="1200">
                <a:solidFill>
                  <a:schemeClr val="tx1"/>
                </a:solidFill>
                <a:effectLst/>
                <a:latin typeface="+mj-lt"/>
                <a:ea typeface="+mj-ea"/>
                <a:cs typeface="+mj-cs"/>
              </a:rPr>
            </a:br>
            <a:endParaRPr lang="en-US" sz="4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1671CC-2E39-2C0F-7E82-1B5CB65D1A0C}"/>
              </a:ext>
            </a:extLst>
          </p:cNvPr>
          <p:cNvSpPr txBox="1"/>
          <p:nvPr/>
        </p:nvSpPr>
        <p:spPr>
          <a:xfrm>
            <a:off x="4654295" y="5145226"/>
            <a:ext cx="7260871" cy="923330"/>
          </a:xfrm>
          <a:prstGeom prst="rect">
            <a:avLst/>
          </a:prstGeom>
          <a:noFill/>
        </p:spPr>
        <p:txBody>
          <a:bodyPr wrap="square">
            <a:spAutoFit/>
          </a:bodyPr>
          <a:lstStyle/>
          <a:p>
            <a:br>
              <a:rPr lang="en-US" dirty="0">
                <a:effectLst/>
                <a:latin typeface="Arial Unicode MS" panose="020B0604020202020204" pitchFamily="34" charset="-128"/>
                <a:ea typeface="Arial Unicode MS" panose="020B0604020202020204" pitchFamily="34" charset="-128"/>
              </a:rPr>
            </a:br>
            <a:r>
              <a:rPr lang="en-US" dirty="0">
                <a:effectLst/>
                <a:latin typeface="Arial Unicode MS" panose="020B0604020202020204" pitchFamily="34" charset="-128"/>
                <a:ea typeface="Arial Unicode MS" panose="020B0604020202020204" pitchFamily="34" charset="-128"/>
              </a:rPr>
              <a:t>Launch site CCAFS SLC-40 distance to highway (Washington Avenue) is 23.19km</a:t>
            </a:r>
          </a:p>
        </p:txBody>
      </p:sp>
      <p:pic>
        <p:nvPicPr>
          <p:cNvPr id="3" name="Picture 2">
            <a:extLst>
              <a:ext uri="{FF2B5EF4-FFF2-40B4-BE49-F238E27FC236}">
                <a16:creationId xmlns:a16="http://schemas.microsoft.com/office/drawing/2014/main" id="{4B5D6CD3-553C-C527-8C64-5FB9467A1806}"/>
              </a:ext>
            </a:extLst>
          </p:cNvPr>
          <p:cNvPicPr>
            <a:picLocks noChangeAspect="1"/>
          </p:cNvPicPr>
          <p:nvPr/>
        </p:nvPicPr>
        <p:blipFill>
          <a:blip r:embed="rId2"/>
          <a:stretch>
            <a:fillRect/>
          </a:stretch>
        </p:blipFill>
        <p:spPr>
          <a:xfrm>
            <a:off x="4210692" y="1195883"/>
            <a:ext cx="7260872" cy="3552194"/>
          </a:xfrm>
          <a:prstGeom prst="rect">
            <a:avLst/>
          </a:prstGeom>
        </p:spPr>
      </p:pic>
    </p:spTree>
    <p:extLst>
      <p:ext uri="{BB962C8B-B14F-4D97-AF65-F5344CB8AC3E}">
        <p14:creationId xmlns:p14="http://schemas.microsoft.com/office/powerpoint/2010/main" val="910431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Pie-Chart for launch success count for all sites</a:t>
            </a:r>
          </a:p>
          <a:p>
            <a:pPr>
              <a:spcAft>
                <a:spcPts val="600"/>
              </a:spcAft>
            </a:pPr>
            <a:endParaRPr lang="en-US" sz="3600">
              <a:solidFill>
                <a:schemeClr val="tx1"/>
              </a:solidFill>
              <a:latin typeface="+mj-lt"/>
              <a:ea typeface="+mj-ea"/>
              <a:cs typeface="+mj-cs"/>
            </a:endParaRPr>
          </a:p>
        </p:txBody>
      </p:sp>
      <p:pic>
        <p:nvPicPr>
          <p:cNvPr id="2" name="Picture 1" descr="A pie chart with different colored circles&#10;&#10;Description automatically generated">
            <a:extLst>
              <a:ext uri="{FF2B5EF4-FFF2-40B4-BE49-F238E27FC236}">
                <a16:creationId xmlns:a16="http://schemas.microsoft.com/office/drawing/2014/main" id="{FA862A54-21D6-7A6C-ECC9-4FFF39C263C7}"/>
              </a:ext>
            </a:extLst>
          </p:cNvPr>
          <p:cNvPicPr>
            <a:picLocks noChangeAspect="1"/>
          </p:cNvPicPr>
          <p:nvPr/>
        </p:nvPicPr>
        <p:blipFill rotWithShape="1">
          <a:blip r:embed="rId2"/>
          <a:srcRect r="2251" b="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buNone/>
            </a:pPr>
            <a:endParaRPr lang="en-US" sz="1200" dirty="0">
              <a:effectLst/>
              <a:latin typeface="Arial Unicode MS" panose="020B0604020202020204" pitchFamily="34" charset="-128"/>
              <a:ea typeface="Arial Unicode MS" panose="020B0604020202020204" pitchFamily="34" charset="-128"/>
            </a:endParaRPr>
          </a:p>
          <a:p>
            <a:r>
              <a:rPr lang="en-US" sz="1200" dirty="0">
                <a:effectLst/>
                <a:latin typeface="Arial Unicode MS" panose="020B0604020202020204" pitchFamily="34" charset="-128"/>
                <a:ea typeface="Arial Unicode MS" panose="020B0604020202020204" pitchFamily="34" charset="-128"/>
              </a:rPr>
              <a:t>Launch site KSC LC-39A has the highest success rate at 42% followed by CCAFS LC-40 at 29%, VAFB SLC-4E at 17% and lastly CCAFS SLC-40 with a success rate of 13%</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47</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6035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Pie chart for the launch site with 2</a:t>
            </a:r>
            <a:r>
              <a:rPr lang="en-US" sz="3600" baseline="30000" dirty="0">
                <a:solidFill>
                  <a:schemeClr val="tx1"/>
                </a:solidFill>
                <a:latin typeface="+mj-lt"/>
                <a:ea typeface="+mj-ea"/>
                <a:cs typeface="+mj-cs"/>
              </a:rPr>
              <a:t>nd</a:t>
            </a:r>
            <a:r>
              <a:rPr lang="en-US" sz="3600" dirty="0">
                <a:solidFill>
                  <a:schemeClr val="tx1"/>
                </a:solidFill>
                <a:latin typeface="+mj-lt"/>
                <a:ea typeface="+mj-ea"/>
                <a:cs typeface="+mj-cs"/>
              </a:rPr>
              <a:t> highest launch success ratio</a:t>
            </a:r>
          </a:p>
          <a:p>
            <a:pPr>
              <a:spcAft>
                <a:spcPts val="600"/>
              </a:spcAft>
            </a:pPr>
            <a:endParaRPr lang="en-US" sz="3600" dirty="0">
              <a:solidFill>
                <a:schemeClr val="tx1"/>
              </a:solidFill>
              <a:latin typeface="+mj-lt"/>
              <a:ea typeface="+mj-ea"/>
              <a:cs typeface="+mj-cs"/>
            </a:endParaRPr>
          </a:p>
        </p:txBody>
      </p:sp>
      <p:pic>
        <p:nvPicPr>
          <p:cNvPr id="2" name="Picture 1">
            <a:extLst>
              <a:ext uri="{FF2B5EF4-FFF2-40B4-BE49-F238E27FC236}">
                <a16:creationId xmlns:a16="http://schemas.microsoft.com/office/drawing/2014/main" id="{FA862A54-21D6-7A6C-ECC9-4FFF39C263C7}"/>
              </a:ext>
            </a:extLst>
          </p:cNvPr>
          <p:cNvPicPr>
            <a:picLocks noChangeAspect="1"/>
          </p:cNvPicPr>
          <p:nvPr/>
        </p:nvPicPr>
        <p:blipFill rotWithShape="1">
          <a:blip r:embed="rId2"/>
          <a:srcRect l="836" r="83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buNone/>
            </a:pPr>
            <a:br>
              <a:rPr lang="en-US" sz="1200" dirty="0">
                <a:effectLst/>
                <a:latin typeface="Arial Unicode MS" panose="020B0604020202020204" pitchFamily="34" charset="-128"/>
                <a:ea typeface="Arial Unicode MS" panose="020B0604020202020204" pitchFamily="34" charset="-128"/>
              </a:rPr>
            </a:br>
            <a:endParaRPr lang="en-US" sz="1200" dirty="0">
              <a:effectLst/>
              <a:latin typeface="Arial Unicode MS" panose="020B0604020202020204" pitchFamily="34" charset="-128"/>
              <a:ea typeface="Arial Unicode MS" panose="020B0604020202020204" pitchFamily="34" charset="-128"/>
            </a:endParaRPr>
          </a:p>
          <a:p>
            <a:r>
              <a:rPr lang="en-US" sz="1200" dirty="0">
                <a:effectLst/>
                <a:latin typeface="Arial Unicode MS" panose="020B0604020202020204" pitchFamily="34" charset="-128"/>
                <a:ea typeface="Arial Unicode MS" panose="020B0604020202020204" pitchFamily="34" charset="-128"/>
              </a:rPr>
              <a:t>Launch site CCAFS LC-40 had the 2ndhighest success ratio of 73% success against 27% failed launches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48</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490958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603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Payload vs. Launch Outcome scatter plot for all sites</a:t>
            </a:r>
          </a:p>
          <a:p>
            <a:pPr>
              <a:spcAft>
                <a:spcPts val="600"/>
              </a:spcAft>
            </a:pPr>
            <a:endParaRPr lang="en-US" sz="36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buNone/>
            </a:pPr>
            <a:br>
              <a:rPr lang="en-US" sz="1200" dirty="0">
                <a:effectLst/>
                <a:latin typeface="Arial Unicode MS" panose="020B0604020202020204" pitchFamily="34" charset="-128"/>
                <a:ea typeface="Arial Unicode MS" panose="020B0604020202020204" pitchFamily="34" charset="-128"/>
              </a:rPr>
            </a:br>
            <a:endParaRPr lang="en-US" sz="1200" dirty="0">
              <a:effectLst/>
              <a:latin typeface="Arial Unicode MS" panose="020B0604020202020204" pitchFamily="34" charset="-128"/>
              <a:ea typeface="Arial Unicode MS" panose="020B0604020202020204" pitchFamily="34" charset="-128"/>
            </a:endParaRPr>
          </a:p>
          <a:p>
            <a:r>
              <a:rPr lang="en-US" sz="1200" dirty="0">
                <a:effectLst/>
                <a:latin typeface="Arial Unicode MS" panose="020B0604020202020204" pitchFamily="34" charset="-128"/>
                <a:ea typeface="Arial Unicode MS" panose="020B0604020202020204" pitchFamily="34" charset="-128"/>
              </a:rPr>
              <a:t>For Launch site CCAFS LC-40 the booster version FT has the largest success rate from a payload mass of &gt;2000kg</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49</a:t>
            </a:fld>
            <a:endParaRPr lang="en-US" sz="1200">
              <a:solidFill>
                <a:schemeClr val="tx1">
                  <a:lumMod val="75000"/>
                  <a:lumOff val="25000"/>
                </a:schemeClr>
              </a:solidFill>
              <a:latin typeface="Calibri" panose="020F0502020204030204"/>
            </a:endParaRPr>
          </a:p>
        </p:txBody>
      </p:sp>
      <p:pic>
        <p:nvPicPr>
          <p:cNvPr id="4" name="Picture 3">
            <a:extLst>
              <a:ext uri="{FF2B5EF4-FFF2-40B4-BE49-F238E27FC236}">
                <a16:creationId xmlns:a16="http://schemas.microsoft.com/office/drawing/2014/main" id="{9BFD7388-05AF-9978-1DFA-90DFBD319BC1}"/>
              </a:ext>
            </a:extLst>
          </p:cNvPr>
          <p:cNvPicPr>
            <a:picLocks noChangeAspect="1"/>
          </p:cNvPicPr>
          <p:nvPr/>
        </p:nvPicPr>
        <p:blipFill>
          <a:blip r:embed="rId2"/>
          <a:stretch>
            <a:fillRect/>
          </a:stretch>
        </p:blipFill>
        <p:spPr>
          <a:xfrm>
            <a:off x="448637" y="542635"/>
            <a:ext cx="11743363" cy="3100386"/>
          </a:xfrm>
          <a:prstGeom prst="rect">
            <a:avLst/>
          </a:prstGeom>
        </p:spPr>
      </p:pic>
    </p:spTree>
    <p:extLst>
      <p:ext uri="{BB962C8B-B14F-4D97-AF65-F5344CB8AC3E}">
        <p14:creationId xmlns:p14="http://schemas.microsoft.com/office/powerpoint/2010/main" val="16673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2072" y="5336243"/>
            <a:ext cx="10555900" cy="130784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methods perform equally on the test data: i.e. they all have the same accuracy of 0.8333333 on the test data.</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Models Accuracy</a:t>
            </a:r>
            <a:endParaRPr lang="en-US" dirty="0">
              <a:solidFill>
                <a:srgbClr val="0B49CB"/>
              </a:solidFill>
            </a:endParaRPr>
          </a:p>
        </p:txBody>
      </p:sp>
      <p:pic>
        <p:nvPicPr>
          <p:cNvPr id="2" name="Picture 1">
            <a:extLst>
              <a:ext uri="{FF2B5EF4-FFF2-40B4-BE49-F238E27FC236}">
                <a16:creationId xmlns:a16="http://schemas.microsoft.com/office/drawing/2014/main" id="{7250C97F-A413-7C13-81B8-9C4AF298F668}"/>
              </a:ext>
            </a:extLst>
          </p:cNvPr>
          <p:cNvPicPr>
            <a:picLocks noChangeAspect="1"/>
          </p:cNvPicPr>
          <p:nvPr/>
        </p:nvPicPr>
        <p:blipFill rotWithShape="1">
          <a:blip r:embed="rId3"/>
          <a:srcRect t="3690" r="62617" b="22265"/>
          <a:stretch/>
        </p:blipFill>
        <p:spPr>
          <a:xfrm>
            <a:off x="902072" y="1649505"/>
            <a:ext cx="5821457" cy="3562313"/>
          </a:xfrm>
          <a:prstGeom prst="rect">
            <a:avLst/>
          </a:prstGeom>
        </p:spPr>
      </p:pic>
      <p:pic>
        <p:nvPicPr>
          <p:cNvPr id="3" name="Picture 2">
            <a:extLst>
              <a:ext uri="{FF2B5EF4-FFF2-40B4-BE49-F238E27FC236}">
                <a16:creationId xmlns:a16="http://schemas.microsoft.com/office/drawing/2014/main" id="{FD509284-9B70-FEFD-1457-ABACB0A82A3C}"/>
              </a:ext>
            </a:extLst>
          </p:cNvPr>
          <p:cNvPicPr>
            <a:picLocks noChangeAspect="1"/>
          </p:cNvPicPr>
          <p:nvPr/>
        </p:nvPicPr>
        <p:blipFill rotWithShape="1">
          <a:blip r:embed="rId4"/>
          <a:srcRect l="50130"/>
          <a:stretch/>
        </p:blipFill>
        <p:spPr>
          <a:xfrm>
            <a:off x="6723529" y="1695712"/>
            <a:ext cx="4734443" cy="371942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41929"/>
            <a:ext cx="3075831" cy="4327059"/>
          </a:xfrm>
          <a:prstGeom prst="rect">
            <a:avLst/>
          </a:prstGeom>
        </p:spPr>
        <p:txBody>
          <a:bodyPr>
            <a:normAutofit/>
          </a:bodyPr>
          <a:lstStyle/>
          <a:p>
            <a:pPr marL="0" indent="0">
              <a:buNone/>
            </a:pPr>
            <a:endParaRPr lang="en-US" sz="2000" dirty="0">
              <a:effectLst/>
              <a:latin typeface="Arial Unicode MS" panose="020B0604020202020204" pitchFamily="34" charset="-128"/>
              <a:ea typeface="Arial Unicode MS" panose="020B0604020202020204" pitchFamily="34" charset="-128"/>
            </a:endParaRPr>
          </a:p>
          <a:p>
            <a:r>
              <a:rPr lang="en-US" sz="2000" dirty="0">
                <a:effectLst/>
                <a:latin typeface="Arial Unicode MS" panose="020B0604020202020204" pitchFamily="34" charset="-128"/>
                <a:ea typeface="Arial Unicode MS" panose="020B0604020202020204" pitchFamily="34" charset="-128"/>
              </a:rPr>
              <a:t>All </a:t>
            </a:r>
            <a:r>
              <a:rPr lang="en-US" sz="2000" dirty="0">
                <a:latin typeface="Arial Unicode MS" panose="020B0604020202020204" pitchFamily="34" charset="-128"/>
                <a:ea typeface="Arial Unicode MS" panose="020B0604020202020204" pitchFamily="34" charset="-128"/>
              </a:rPr>
              <a:t>four</a:t>
            </a:r>
            <a:r>
              <a:rPr lang="en-US" sz="2000" dirty="0">
                <a:effectLst/>
                <a:latin typeface="Arial Unicode MS" panose="020B0604020202020204" pitchFamily="34" charset="-128"/>
                <a:ea typeface="Arial Unicode MS" panose="020B0604020202020204" pitchFamily="34" charset="-128"/>
              </a:rPr>
              <a:t> classification models had the same confusion matrixes and were equally able to distinguish between the different classes. </a:t>
            </a:r>
          </a:p>
          <a:p>
            <a:r>
              <a:rPr lang="en-US" sz="2000" dirty="0">
                <a:effectLst/>
                <a:latin typeface="Arial Unicode MS" panose="020B0604020202020204" pitchFamily="34" charset="-128"/>
                <a:ea typeface="Arial Unicode MS" panose="020B0604020202020204" pitchFamily="34" charset="-128"/>
              </a:rPr>
              <a:t>The major problem is false positives for all the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F7BB237B-3B83-14DF-9154-27006826A32B}"/>
              </a:ext>
            </a:extLst>
          </p:cNvPr>
          <p:cNvPicPr>
            <a:picLocks noChangeAspect="1"/>
          </p:cNvPicPr>
          <p:nvPr/>
        </p:nvPicPr>
        <p:blipFill>
          <a:blip r:embed="rId3"/>
          <a:stretch>
            <a:fillRect/>
          </a:stretch>
        </p:blipFill>
        <p:spPr>
          <a:xfrm>
            <a:off x="3845842" y="1327887"/>
            <a:ext cx="7152898" cy="509932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34352"/>
            <a:ext cx="10515600" cy="4792039"/>
          </a:xfrm>
          <a:prstGeom prst="rect">
            <a:avLst/>
          </a:prstGeom>
        </p:spPr>
        <p:txBody>
          <a:bodyPr>
            <a:normAutofit/>
          </a:bodyPr>
          <a:lstStyle/>
          <a:p>
            <a:pPr marL="0" indent="0">
              <a:buNone/>
            </a:pPr>
            <a:endParaRPr lang="en-US" sz="2000" dirty="0">
              <a:effectLst/>
              <a:latin typeface="Arial Unicode MS" panose="020B0604020202020204" pitchFamily="34" charset="-128"/>
              <a:ea typeface="Arial Unicode MS" panose="020B0604020202020204" pitchFamily="34" charset="-128"/>
            </a:endParaRPr>
          </a:p>
          <a:p>
            <a:r>
              <a:rPr lang="en-US" sz="2000" dirty="0">
                <a:effectLst/>
                <a:latin typeface="Arial Unicode MS" panose="020B0604020202020204" pitchFamily="34" charset="-128"/>
                <a:ea typeface="Arial Unicode MS" panose="020B0604020202020204" pitchFamily="34" charset="-128"/>
              </a:rPr>
              <a:t>Different launch sites have different success rates. CCAFS LC-40, has a success rate of 60 %, while KSC LC-39A and VAFB SLC 4E has a success rate of 77%.</a:t>
            </a:r>
          </a:p>
          <a:p>
            <a:r>
              <a:rPr lang="en-US" sz="2000" dirty="0">
                <a:effectLst/>
                <a:latin typeface="Arial Unicode MS" panose="020B0604020202020204" pitchFamily="34" charset="-128"/>
                <a:ea typeface="Arial Unicode MS" panose="020B0604020202020204" pitchFamily="34" charset="-128"/>
              </a:rPr>
              <a:t>We can deduce that, as the flight number increases in each of the 3 launch sites, so does the success rate. For instance, the success rate for the VAFB SLC 4E launch site is 100% after the Flight number 50. Both KSC LC 39A and CCAFS SLC 40 have a 100% success rates after 80th flight.</a:t>
            </a:r>
          </a:p>
          <a:p>
            <a:r>
              <a:rPr lang="en-US" sz="2000" dirty="0">
                <a:effectLst/>
                <a:latin typeface="Arial Unicode MS" panose="020B0604020202020204" pitchFamily="34" charset="-128"/>
                <a:ea typeface="Arial Unicode MS" panose="020B0604020202020204" pitchFamily="34" charset="-128"/>
              </a:rPr>
              <a:t>If you observe Payload Vs. Launch Site scatter point chart you will find for the VAFB-SLC launch site there are no rockets launched for heavy payload mass (greater than 10000).</a:t>
            </a:r>
          </a:p>
          <a:p>
            <a:r>
              <a:rPr lang="en-US" sz="2000" dirty="0">
                <a:effectLst/>
                <a:latin typeface="Arial Unicode MS" panose="020B0604020202020204" pitchFamily="34" charset="-128"/>
                <a:ea typeface="Arial Unicode MS" panose="020B0604020202020204" pitchFamily="34" charset="-128"/>
              </a:rPr>
              <a:t>Orbits ES-L1, GEO, HEO &amp; SSO have the highest success rates at 100%, with SO orbit having the lowest success rate at ~50%. Orbit SO has 0% success rate.</a:t>
            </a:r>
          </a:p>
          <a:p>
            <a:r>
              <a:rPr lang="en-US" sz="2000" dirty="0">
                <a:effectLst/>
                <a:latin typeface="Arial Unicode MS" panose="020B0604020202020204" pitchFamily="34" charset="-128"/>
                <a:ea typeface="Arial Unicode MS" panose="020B0604020202020204" pitchFamily="34" charset="-128"/>
              </a:rPr>
              <a:t>LEO orbit the Success Rate appears to be related to the number of flights; on the other hand, there seems to be no relationship between flight number when in GTO orbit.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34352"/>
            <a:ext cx="10515600" cy="4792039"/>
          </a:xfrm>
          <a:prstGeom prst="rect">
            <a:avLst/>
          </a:prstGeom>
        </p:spPr>
        <p:txBody>
          <a:bodyPr>
            <a:normAutofit/>
          </a:bodyPr>
          <a:lstStyle/>
          <a:p>
            <a:pPr marL="0" indent="0">
              <a:buNone/>
            </a:pPr>
            <a:endParaRPr lang="en-US" sz="2000" dirty="0">
              <a:effectLst/>
              <a:latin typeface="Arial Unicode MS" panose="020B0604020202020204" pitchFamily="34" charset="-128"/>
              <a:ea typeface="Arial Unicode MS" panose="020B0604020202020204" pitchFamily="34" charset="-128"/>
            </a:endParaRPr>
          </a:p>
          <a:p>
            <a:r>
              <a:rPr lang="en-US" sz="2000" dirty="0">
                <a:effectLst/>
                <a:latin typeface="Helvetica" pitchFamily="2" charset="0"/>
              </a:rPr>
              <a:t>With heavy payloads the successful landing or positive landing rate are more for Polar, LEO and ISS.</a:t>
            </a:r>
          </a:p>
          <a:p>
            <a:r>
              <a:rPr lang="en-US" sz="2000" dirty="0">
                <a:effectLst/>
                <a:latin typeface="Helvetica" pitchFamily="2" charset="0"/>
              </a:rPr>
              <a:t>However, for GTO we cannot distinguish this well, as both positive landing rate and negative landing (unsuccessful mission) have nearly equal chances.</a:t>
            </a:r>
          </a:p>
          <a:p>
            <a:r>
              <a:rPr lang="en-US" sz="2000" dirty="0">
                <a:latin typeface="Arial Unicode MS" panose="020B0604020202020204" pitchFamily="34" charset="-128"/>
                <a:ea typeface="Arial Unicode MS" panose="020B0604020202020204" pitchFamily="34" charset="-128"/>
              </a:rPr>
              <a:t>And finally, the success rate since 2013 kept increasing until 2020.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(continued)</a:t>
            </a:r>
            <a:endParaRPr lang="en-US" dirty="0">
              <a:solidFill>
                <a:srgbClr val="0B49CB"/>
              </a:solidFill>
            </a:endParaRPr>
          </a:p>
        </p:txBody>
      </p:sp>
    </p:spTree>
    <p:extLst>
      <p:ext uri="{BB962C8B-B14F-4D97-AF65-F5344CB8AC3E}">
        <p14:creationId xmlns:p14="http://schemas.microsoft.com/office/powerpoint/2010/main" val="1479074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2075873"/>
            <a:ext cx="10515600" cy="435133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https://github.com/mrjmhb/SpaceX-Falcon-9-Success-Landing-Prediction/blob/main/1.%20Space-X%20Data%20Collection%20API.ipynb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https://github.com/mrjmhb/SpaceX-Falcon-9-Success-Landing-Prediction/blob/main/2.%20Space-X%20Web%20scraping%20Falcon%209%20and%20Falcon%20Heavy%20Launches%20Records%20from%20Wikipedia.ipynb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https://github.com/mrjmhb/SpaceX-Falcon-9-Success-Landing-Prediction/blob/main/3.%20Space-X%20Data%20Wrangling%20spacex.ipynb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https://github.com/mrjmhb/SpaceX-Falcon-9-Success-Landing-Prediction/blob/main/4.%20Space-X%20EDA%20Using%20SQL.ipynb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8"/>
              </a:rPr>
              <a:t>https://github.com/mrjmhb/SpaceX-Falcon-9-Success-Landing-Prediction/blob/main/5.%20Space-X%20EDA%20DataViz%20Using%20Pandas%20and%20Matplotlib%20-%20SpaceX.ipynb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9"/>
              </a:rPr>
              <a:t>https://github.com/mrjmhb/SpaceX-Falcon-9-Success-Landing-Prediction/blob/main/6.Space-X%20Launch%20Sites%20Locations%20Analysis%20with%20Folium-Interactive%20Visual%20Analytics.ipynb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0"/>
              </a:rPr>
              <a:t>https://github.com/mrjmhb/SpaceX-Falcon-9-Success-Landing-Prediction/blob/main/7.%20Build%20an%20Interactive%20Dashboard%20with%20Ploty%20Dash%20-%20spacex_dash_app.py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1"/>
              </a:rPr>
              <a:t>https://github.com/mrjmhb/SpaceX-Falcon-9-Success-Landing-Prediction/blob/main/8.%20SpaceX%20Machine%20Learning%20Prediction.ipynb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ontent Placeholder 3">
            <a:extLst>
              <a:ext uri="{FF2B5EF4-FFF2-40B4-BE49-F238E27FC236}">
                <a16:creationId xmlns:a16="http://schemas.microsoft.com/office/drawing/2014/main" id="{B89F9386-7B5C-0E72-5F8F-481A5423BF49}"/>
              </a:ext>
            </a:extLst>
          </p:cNvPr>
          <p:cNvSpPr txBox="1">
            <a:spLocks/>
          </p:cNvSpPr>
          <p:nvPr/>
        </p:nvSpPr>
        <p:spPr>
          <a:xfrm>
            <a:off x="770011" y="1434352"/>
            <a:ext cx="10515600"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URLs of GitHub repositories embedded in the slides</a:t>
            </a:r>
          </a:p>
        </p:txBody>
      </p:sp>
    </p:spTree>
    <p:extLst>
      <p:ext uri="{BB962C8B-B14F-4D97-AF65-F5344CB8AC3E}">
        <p14:creationId xmlns:p14="http://schemas.microsoft.com/office/powerpoint/2010/main" val="3410008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5107" y="1428028"/>
            <a:ext cx="5504244" cy="5240654"/>
          </a:xfrm>
          <a:prstGeom prst="rect">
            <a:avLst/>
          </a:prstGeom>
        </p:spPr>
        <p:txBody>
          <a:bodyPr/>
          <a:lstStyle/>
          <a:p>
            <a:pPr marL="0" indent="0">
              <a:buNone/>
            </a:pPr>
            <a:r>
              <a:rPr lang="en-US" sz="2400" b="1" dirty="0">
                <a:effectLst/>
                <a:latin typeface="Arial Unicode MS" panose="020B0604020202020204" pitchFamily="34" charset="-128"/>
                <a:ea typeface="Arial Unicode MS" panose="020B0604020202020204" pitchFamily="34" charset="-128"/>
              </a:rPr>
              <a:t>Description of how SpaceX Falcon9 data was collected. </a:t>
            </a:r>
          </a:p>
          <a:p>
            <a:r>
              <a:rPr lang="en-US" sz="1600" dirty="0">
                <a:effectLst/>
                <a:latin typeface="Arial Unicode MS" panose="020B0604020202020204" pitchFamily="34" charset="-128"/>
                <a:ea typeface="Arial Unicode MS" panose="020B0604020202020204" pitchFamily="34" charset="-128"/>
              </a:rPr>
              <a:t>Data was first collected using SpaceX API (a RESTful API) by making a get request to the SpaceX API. This was done by first defining a series helper functions that would help in the use of the API to extract information using identification numbers in the launch data and then requesting rocket launch data from the SpaceX API </a:t>
            </a:r>
            <a:r>
              <a:rPr lang="en-US" sz="1600" dirty="0" err="1">
                <a:effectLst/>
                <a:latin typeface="Arial Unicode MS" panose="020B0604020202020204" pitchFamily="34" charset="-128"/>
                <a:ea typeface="Arial Unicode MS" panose="020B0604020202020204" pitchFamily="34" charset="-128"/>
              </a:rPr>
              <a:t>url</a:t>
            </a:r>
            <a:r>
              <a:rPr lang="en-US" sz="1600" dirty="0">
                <a:effectLst/>
                <a:latin typeface="Arial Unicode MS" panose="020B0604020202020204" pitchFamily="34" charset="-128"/>
                <a:ea typeface="Arial Unicode MS" panose="020B0604020202020204" pitchFamily="34" charset="-128"/>
              </a:rPr>
              <a:t>. </a:t>
            </a:r>
          </a:p>
          <a:p>
            <a:r>
              <a:rPr lang="en-US" sz="1600" dirty="0">
                <a:effectLst/>
                <a:latin typeface="Arial Unicode MS" panose="020B0604020202020204" pitchFamily="34" charset="-128"/>
                <a:ea typeface="Arial Unicode MS" panose="020B0604020202020204" pitchFamily="34" charset="-128"/>
              </a:rPr>
              <a:t>Finally, to make the requested JSON results more consistent, the SpaceX launch data was requested and parsed using the GET request and then decoded the response content as a </a:t>
            </a:r>
            <a:r>
              <a:rPr lang="en-US" sz="1600" dirty="0" err="1">
                <a:effectLst/>
                <a:latin typeface="Arial Unicode MS" panose="020B0604020202020204" pitchFamily="34" charset="-128"/>
                <a:ea typeface="Arial Unicode MS" panose="020B0604020202020204" pitchFamily="34" charset="-128"/>
              </a:rPr>
              <a:t>Json</a:t>
            </a:r>
            <a:r>
              <a:rPr lang="en-US" sz="1600" dirty="0">
                <a:effectLst/>
                <a:latin typeface="Arial Unicode MS" panose="020B0604020202020204" pitchFamily="34" charset="-128"/>
                <a:ea typeface="Arial Unicode MS" panose="020B0604020202020204" pitchFamily="34" charset="-128"/>
              </a:rPr>
              <a:t> result which was then converted into a Pandas data frame.</a:t>
            </a:r>
          </a:p>
          <a:p>
            <a:r>
              <a:rPr lang="en-US" sz="1600" dirty="0">
                <a:effectLst/>
                <a:latin typeface="Arial Unicode MS" panose="020B0604020202020204" pitchFamily="34" charset="-128"/>
                <a:ea typeface="Arial Unicode MS" panose="020B0604020202020204" pitchFamily="34" charset="-128"/>
              </a:rPr>
              <a:t>Also performed web scraping to collect Falcon 9 historical launch records from a Wikipedia page titled List of Falcon 9 and Falcon Heavy launches of the launch records are stored in a HTML. Using Beautiful Soup and request Libraries, I extract the Falcon 9 launch HTML table records from the Wikipedia page, Parsed the table and converted it into a Pandas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Picture 1">
            <a:extLst>
              <a:ext uri="{FF2B5EF4-FFF2-40B4-BE49-F238E27FC236}">
                <a16:creationId xmlns:a16="http://schemas.microsoft.com/office/drawing/2014/main" id="{ACEB0D6E-B43C-A498-72B1-9B16E6E9D517}"/>
              </a:ext>
            </a:extLst>
          </p:cNvPr>
          <p:cNvPicPr>
            <a:picLocks noChangeAspect="1"/>
          </p:cNvPicPr>
          <p:nvPr/>
        </p:nvPicPr>
        <p:blipFill>
          <a:blip r:embed="rId3"/>
          <a:stretch>
            <a:fillRect/>
          </a:stretch>
        </p:blipFill>
        <p:spPr>
          <a:xfrm>
            <a:off x="6229351" y="2162604"/>
            <a:ext cx="5713825" cy="3771501"/>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30036"/>
            <a:ext cx="10515600" cy="1731851"/>
          </a:xfrm>
          <a:prstGeom prst="rect">
            <a:avLst/>
          </a:prstGeom>
        </p:spPr>
        <p:txBody>
          <a:bodyPr vert="horz" lIns="91440" tIns="45720" rIns="91440" bIns="45720" rtlCol="0" anchor="t">
            <a:normAutofit/>
          </a:bodyPr>
          <a:lstStyle/>
          <a:p>
            <a:r>
              <a:rPr lang="en-US" sz="1600" dirty="0">
                <a:effectLst/>
                <a:latin typeface="Arial Unicode MS" panose="020B0604020202020204" pitchFamily="34" charset="-128"/>
                <a:ea typeface="Arial Unicode MS" panose="020B0604020202020204" pitchFamily="34" charset="-128"/>
              </a:rPr>
              <a:t>Data collected using SpaceX API (a RESTful API) by making a get request to the SpaceX API then requested and parsed the SpaceX launch data using the GET request and decoded the response content as a </a:t>
            </a:r>
            <a:r>
              <a:rPr lang="en-US" sz="1600" dirty="0" err="1">
                <a:effectLst/>
                <a:latin typeface="Arial Unicode MS" panose="020B0604020202020204" pitchFamily="34" charset="-128"/>
                <a:ea typeface="Arial Unicode MS" panose="020B0604020202020204" pitchFamily="34" charset="-128"/>
              </a:rPr>
              <a:t>Json</a:t>
            </a:r>
            <a:r>
              <a:rPr lang="en-US" sz="1600" dirty="0">
                <a:effectLst/>
                <a:latin typeface="Arial Unicode MS" panose="020B0604020202020204" pitchFamily="34" charset="-128"/>
                <a:ea typeface="Arial Unicode MS" panose="020B0604020202020204" pitchFamily="34" charset="-128"/>
              </a:rPr>
              <a:t> result which was then converted into a Pandas data frame</a:t>
            </a:r>
          </a:p>
          <a:p>
            <a:r>
              <a:rPr lang="en-US" sz="1600" dirty="0">
                <a:effectLst/>
                <a:latin typeface="Arial Unicode MS" panose="020B0604020202020204" pitchFamily="34" charset="-128"/>
                <a:ea typeface="Arial Unicode MS" panose="020B0604020202020204" pitchFamily="34" charset="-128"/>
                <a:hlinkClick r:id="rId3"/>
              </a:rPr>
              <a:t>Here</a:t>
            </a:r>
            <a:r>
              <a:rPr lang="en-US" sz="1600" dirty="0">
                <a:effectLst/>
                <a:latin typeface="Arial Unicode MS" panose="020B0604020202020204" pitchFamily="34" charset="-128"/>
                <a:ea typeface="Arial Unicode MS" panose="020B0604020202020204" pitchFamily="34" charset="-128"/>
              </a:rPr>
              <a:t> is the GitHub URL of the completed SpaceX API calls notebook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6D661451-89C5-5C86-3DBB-0E2D7D525AD9}"/>
              </a:ext>
            </a:extLst>
          </p:cNvPr>
          <p:cNvPicPr>
            <a:picLocks noChangeAspect="1"/>
          </p:cNvPicPr>
          <p:nvPr/>
        </p:nvPicPr>
        <p:blipFill>
          <a:blip r:embed="rId4"/>
          <a:stretch>
            <a:fillRect/>
          </a:stretch>
        </p:blipFill>
        <p:spPr>
          <a:xfrm>
            <a:off x="993374" y="2947375"/>
            <a:ext cx="10068874" cy="347983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29857" y="1392499"/>
            <a:ext cx="10808154" cy="1216774"/>
          </a:xfrm>
          <a:prstGeom prst="rect">
            <a:avLst/>
          </a:prstGeom>
        </p:spPr>
        <p:txBody>
          <a:bodyPr lIns="91440" tIns="45720" rIns="91440" bIns="45720" anchor="t">
            <a:noAutofit/>
          </a:bodyPr>
          <a:lstStyle/>
          <a:p>
            <a:r>
              <a:rPr lang="en-US" sz="1600" dirty="0">
                <a:effectLst/>
                <a:latin typeface="Arial Unicode MS" panose="020B0604020202020204" pitchFamily="34" charset="-128"/>
                <a:ea typeface="Arial Unicode MS" panose="020B0604020202020204" pitchFamily="34" charset="-128"/>
              </a:rPr>
              <a:t>Performed web scraping to collect Falcon 9 historical launch records from a Wikipedia using Beautiful Soup and request, to extract the Falcon 9 launch records from HTML table of the Wikipedia page, then created a data frame by parsing the launch HTML. </a:t>
            </a:r>
          </a:p>
          <a:p>
            <a:r>
              <a:rPr lang="en-US" sz="1600" dirty="0">
                <a:effectLst/>
                <a:latin typeface="Arial Unicode MS" panose="020B0604020202020204" pitchFamily="34" charset="-128"/>
                <a:ea typeface="Arial Unicode MS" panose="020B0604020202020204" pitchFamily="34" charset="-128"/>
                <a:hlinkClick r:id="rId3"/>
              </a:rPr>
              <a:t>Here</a:t>
            </a:r>
            <a:r>
              <a:rPr lang="en-US" sz="1600" dirty="0">
                <a:effectLst/>
                <a:latin typeface="Arial Unicode MS" panose="020B0604020202020204" pitchFamily="34" charset="-128"/>
                <a:ea typeface="Arial Unicode MS" panose="020B0604020202020204" pitchFamily="34" charset="-128"/>
              </a:rPr>
              <a:t> is the GitHub URL of the completed web scraping notebook.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164A4222-2C59-454A-0CF4-5919B060E184}"/>
              </a:ext>
            </a:extLst>
          </p:cNvPr>
          <p:cNvPicPr>
            <a:picLocks noChangeAspect="1"/>
          </p:cNvPicPr>
          <p:nvPr/>
        </p:nvPicPr>
        <p:blipFill>
          <a:blip r:embed="rId4"/>
          <a:stretch>
            <a:fillRect/>
          </a:stretch>
        </p:blipFill>
        <p:spPr>
          <a:xfrm>
            <a:off x="212398" y="2513268"/>
            <a:ext cx="4923395" cy="3957245"/>
          </a:xfrm>
          <a:prstGeom prst="rect">
            <a:avLst/>
          </a:prstGeom>
        </p:spPr>
      </p:pic>
      <p:pic>
        <p:nvPicPr>
          <p:cNvPr id="2" name="Picture 1">
            <a:extLst>
              <a:ext uri="{FF2B5EF4-FFF2-40B4-BE49-F238E27FC236}">
                <a16:creationId xmlns:a16="http://schemas.microsoft.com/office/drawing/2014/main" id="{63877269-AF97-4CFC-D3AB-48A10E24AC8C}"/>
              </a:ext>
            </a:extLst>
          </p:cNvPr>
          <p:cNvPicPr>
            <a:picLocks noChangeAspect="1"/>
          </p:cNvPicPr>
          <p:nvPr/>
        </p:nvPicPr>
        <p:blipFill>
          <a:blip r:embed="rId5"/>
          <a:stretch>
            <a:fillRect/>
          </a:stretch>
        </p:blipFill>
        <p:spPr>
          <a:xfrm>
            <a:off x="5553252" y="2533072"/>
            <a:ext cx="5209998" cy="393744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252</TotalTime>
  <Words>3105</Words>
  <Application>Microsoft Macintosh PowerPoint</Application>
  <PresentationFormat>Widescreen</PresentationFormat>
  <Paragraphs>345</Paragraphs>
  <Slides>56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 Unicode MS</vt:lpstr>
      <vt:lpstr>Abadi</vt:lpstr>
      <vt:lpstr>Arial</vt:lpstr>
      <vt:lpstr>Calibri</vt:lpstr>
      <vt:lpstr>Helvetica</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Distances between a launch site to its proximities </vt:lpstr>
      <vt:lpstr>Distances between a launch site to its proximities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Meraj Mohebi</cp:lastModifiedBy>
  <cp:revision>212</cp:revision>
  <dcterms:created xsi:type="dcterms:W3CDTF">2021-04-29T18:58:34Z</dcterms:created>
  <dcterms:modified xsi:type="dcterms:W3CDTF">2024-01-09T01:38:51Z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